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7" r:id="rId2"/>
    <p:sldId id="319" r:id="rId3"/>
    <p:sldId id="302" r:id="rId4"/>
    <p:sldId id="300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6" r:id="rId18"/>
    <p:sldId id="315" r:id="rId19"/>
    <p:sldId id="357" r:id="rId20"/>
    <p:sldId id="365" r:id="rId21"/>
    <p:sldId id="318" r:id="rId22"/>
    <p:sldId id="320" r:id="rId23"/>
    <p:sldId id="321" r:id="rId24"/>
    <p:sldId id="322" r:id="rId25"/>
    <p:sldId id="323" r:id="rId26"/>
    <p:sldId id="325" r:id="rId27"/>
    <p:sldId id="324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55" r:id="rId37"/>
    <p:sldId id="334" r:id="rId38"/>
    <p:sldId id="335" r:id="rId39"/>
    <p:sldId id="336" r:id="rId40"/>
    <p:sldId id="337" r:id="rId41"/>
    <p:sldId id="338" r:id="rId42"/>
    <p:sldId id="349" r:id="rId43"/>
    <p:sldId id="350" r:id="rId44"/>
    <p:sldId id="351" r:id="rId45"/>
    <p:sldId id="352" r:id="rId46"/>
    <p:sldId id="353" r:id="rId47"/>
    <p:sldId id="356" r:id="rId48"/>
    <p:sldId id="339" r:id="rId49"/>
    <p:sldId id="340" r:id="rId50"/>
    <p:sldId id="341" r:id="rId51"/>
    <p:sldId id="343" r:id="rId52"/>
    <p:sldId id="344" r:id="rId53"/>
    <p:sldId id="345" r:id="rId54"/>
    <p:sldId id="369" r:id="rId55"/>
    <p:sldId id="370" r:id="rId56"/>
    <p:sldId id="371" r:id="rId57"/>
    <p:sldId id="372" r:id="rId58"/>
    <p:sldId id="373" r:id="rId59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שער" id="{16F16C8E-9F7A-494D-A6C7-4427D8367C67}">
          <p14:sldIdLst>
            <p14:sldId id="257"/>
          </p14:sldIdLst>
        </p14:section>
        <p14:section name="הקדמה" id="{48ECD3E9-FCAE-4355-98A3-274735CEE95D}">
          <p14:sldIdLst>
            <p14:sldId id="319"/>
          </p14:sldIdLst>
        </p14:section>
        <p14:section name="ההתקנה עצמה" id="{4000C513-3555-46EA-912C-34C9FFD5020E}">
          <p14:sldIdLst>
            <p14:sldId id="302"/>
            <p14:sldId id="300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6"/>
            <p14:sldId id="315"/>
            <p14:sldId id="357"/>
            <p14:sldId id="365"/>
            <p14:sldId id="318"/>
          </p14:sldIdLst>
        </p14:section>
        <p14:section name="התאמת LyX לעבודה בעברית" id="{2C4ED281-4143-4571-8ABD-FD3C2A0B7260}">
          <p14:sldIdLst>
            <p14:sldId id="320"/>
            <p14:sldId id="321"/>
            <p14:sldId id="322"/>
            <p14:sldId id="323"/>
            <p14:sldId id="325"/>
            <p14:sldId id="324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55"/>
            <p14:sldId id="334"/>
            <p14:sldId id="335"/>
            <p14:sldId id="336"/>
            <p14:sldId id="337"/>
            <p14:sldId id="338"/>
            <p14:sldId id="349"/>
            <p14:sldId id="350"/>
            <p14:sldId id="351"/>
            <p14:sldId id="352"/>
            <p14:sldId id="353"/>
            <p14:sldId id="356"/>
            <p14:sldId id="339"/>
          </p14:sldIdLst>
        </p14:section>
        <p14:section name="התאמות נוספות" id="{2B9A737E-5319-4CA5-8280-486D441A746E}">
          <p14:sldIdLst>
            <p14:sldId id="340"/>
            <p14:sldId id="341"/>
            <p14:sldId id="343"/>
            <p14:sldId id="344"/>
            <p14:sldId id="345"/>
          </p14:sldIdLst>
        </p14:section>
        <p14:section name="בדיקת ההתקנה" id="{1C3CFE53-762E-497E-B0AB-A01B7406E93E}">
          <p14:sldIdLst>
            <p14:sldId id="369"/>
            <p14:sldId id="370"/>
            <p14:sldId id="371"/>
            <p14:sldId id="372"/>
          </p14:sldIdLst>
        </p14:section>
        <p14:section name="מה הלאה?" id="{DCEFD354-75EF-4384-9ABF-74EC935A3296}">
          <p14:sldIdLst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084149"/>
    <a:srgbClr val="CBC6C5"/>
    <a:srgbClr val="8E0000"/>
    <a:srgbClr val="118191"/>
    <a:srgbClr val="FFFF66"/>
    <a:srgbClr val="FFCC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3DF76-6EE9-40DD-B690-2248E59FD7B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EE362-B581-4229-BEE0-F8DE95E9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43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EE362-B581-4229-BEE0-F8DE95E906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78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B147-4CA9-8FFF-3040-B95A06093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F2227-1675-1658-CF6D-4E7287788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32DC5-5713-0BBE-007B-8424703FA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023C9-38CB-FC87-FE61-781FE9CA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DFDCE-8209-E298-91B4-B62F31C4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843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56C1-06E2-BC7F-3A5E-3D1BB0AC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6ABCC5-E061-ED5C-889B-6794957F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F110D-4192-CB1C-41A1-5F950859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A9AC9-779F-7E5D-C442-07A4AB97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5A565-4DD4-53F3-ABF6-42C0873F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332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EA9C74-C364-B616-7322-50DD29EE6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6E073-1FE4-DF38-FA5A-F4B853114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F37DB-29FF-B6B6-3E67-0CB69779C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4540B-AFEE-921B-0D97-268362DE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C9A1-8A10-A0B1-22BD-E95D2689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825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C6CD-67E4-ED1A-F769-4305F828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40FCD-079C-E137-31CE-93CEA855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3859E-0892-E869-3DE1-CEB78014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FCE72-BBD2-E67F-2AEC-54BB5E95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FFA7A-8773-30F8-7890-50C21006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008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02D1-8940-64F0-AE18-459FB60C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35EF8-CA2F-B3A9-D059-500474DB2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B721F-C23B-38C8-2358-77AAABD1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7FED4-9A1A-160A-FE1D-7E3DC09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34174-B449-9270-31C1-B6E64E72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915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0D9A-746C-B2F0-FD46-058D5AF5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9F3D-62FA-B50F-85F4-83C932ED9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A46DA-1CBA-3338-3FEA-84F6D24E0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56F91-5675-435F-8B5E-5C907272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54AE0-214A-E5E9-0F33-2B47962D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4B5C7-44EB-A42F-3C16-3D4E0D87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846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9C34-9A91-6A6A-F12C-09D5AD7A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6C04A-6EAC-0040-7F87-FE7DD54E9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91B28-A6FF-D501-055A-0DC9738E2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19C85-55BE-498E-F9D0-37F646A6B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10844-6C76-0458-A088-7C10F1CC4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6C7EC-D724-316E-6C38-F16085F5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546EE-5454-EA91-2301-46173844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7D6C98-4818-4473-8812-814809C4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8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13C5-7457-5281-92DF-EA682F25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8A3FE-B7F8-F410-A6C5-CBA8D7D1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4D0B8-E8D4-55F3-E5F2-4A767EFA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29DFB-42BA-448F-66D4-F5946F20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836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38D1B-2069-6EF4-804F-82A9A1C1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F7BA2-F5A1-F75B-BA48-959BF1AE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88536-655A-74F8-B1C5-9E5F9EBF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006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40EB-FC4C-6507-ABD1-A0C74706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C256-4605-7755-49B8-562E8E534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3154E-640A-681A-8995-28DE81DB4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91482-28D7-FF09-B574-21A18027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E9DCA-B961-0FF0-B4AE-DEC002DF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7E21D-698F-181D-ED61-7C70DAFC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879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8DDA-88F8-0A54-2E93-6A3BC61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CE2AC-AD54-84B4-B63F-259107FB9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A12C6-8C21-7F0C-7C0F-7F06E5FF9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64CA5-7073-7AAD-5B3E-EE58FCC2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037CC-ECA3-3127-6664-659709AE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48FF3-CFBA-1E3C-30B4-74F38467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814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0ACA0-1260-1DE9-038A-B1F7204D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38D27-CA23-0D07-CE12-E3682536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BFBF9-349D-2061-5851-CC999173D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88EE2-0082-A300-C682-1A2B33274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7B2A1-31DC-B5E9-655D-CE7A53AB9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848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yx.srayaa.com/" TargetMode="External"/><Relationship Id="rId2" Type="http://schemas.openxmlformats.org/officeDocument/2006/relationships/hyperlink" Target="https://srayaa.wixsite.com/math/various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yx.srayaa.com/install/windows/install_LyX.pdf" TargetMode="Externa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4.xml"/><Relationship Id="rId5" Type="http://schemas.openxmlformats.org/officeDocument/2006/relationships/slide" Target="slide49.xml"/><Relationship Id="rId4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lyx.org/Download#toc3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yx.srayaa.com/install/test.lyx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lyx.srayaa.com/" TargetMode="External"/><Relationship Id="rId2" Type="http://schemas.openxmlformats.org/officeDocument/2006/relationships/hyperlink" Target="https://mkali56.wixsite.com/madlyx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1A8211-DB32-1D5A-620F-3DC8E1FDC38A}"/>
              </a:ext>
            </a:extLst>
          </p:cNvPr>
          <p:cNvSpPr txBox="1"/>
          <p:nvPr/>
        </p:nvSpPr>
        <p:spPr>
          <a:xfrm>
            <a:off x="3568557" y="1859340"/>
            <a:ext cx="505488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על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Windows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C42D4-EA17-5F77-6B86-008B51D39758}"/>
              </a:ext>
            </a:extLst>
          </p:cNvPr>
          <p:cNvSpPr txBox="1"/>
          <p:nvPr/>
        </p:nvSpPr>
        <p:spPr>
          <a:xfrm>
            <a:off x="5147351" y="3429000"/>
            <a:ext cx="189729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שריה אנסבכר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36DAA-E49F-101A-05A0-D76017687CE3}"/>
              </a:ext>
            </a:extLst>
          </p:cNvPr>
          <p:cNvSpPr txBox="1"/>
          <p:nvPr/>
        </p:nvSpPr>
        <p:spPr>
          <a:xfrm>
            <a:off x="3614984" y="5460325"/>
            <a:ext cx="4962027" cy="13042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מדריך זה הוא חלק מסדרת מדריכים המופיעה באתר:</a:t>
            </a:r>
            <a:endParaRPr lang="en-US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dirty="0" err="1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עִבְלִיקְס</a:t>
            </a: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- הכל על 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, </a:t>
            </a: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בעברית</a:t>
            </a:r>
          </a:p>
          <a:p>
            <a:pPr algn="ctr" rtl="1">
              <a:lnSpc>
                <a:spcPct val="150000"/>
              </a:lnSpc>
            </a:pP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2"/>
              </a:rPr>
              <a:t>https://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3"/>
              </a:rPr>
              <a:t>lyx.srayaa.com</a:t>
            </a:r>
            <a:endParaRPr lang="he-IL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371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F18B54-7A52-CD07-951D-AE608D165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3DC4A8B-3B89-61C5-02F6-3ECA6C19812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4C7FF8-CC6B-29A4-48AA-016028C22AFC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נאשר את המיקום של ההתקנה ע"י לחיצה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Next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560A37-18D9-42D8-8878-8FAE4232EDD4}"/>
              </a:ext>
            </a:extLst>
          </p:cNvPr>
          <p:cNvGrpSpPr/>
          <p:nvPr/>
        </p:nvGrpSpPr>
        <p:grpSpPr>
          <a:xfrm>
            <a:off x="2119540" y="1661993"/>
            <a:ext cx="7927990" cy="5216585"/>
            <a:chOff x="2119540" y="1661993"/>
            <a:chExt cx="7927990" cy="52165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D9121C-BA90-D6E2-F297-015863723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600" t="5010" r="18374" b="18925"/>
            <a:stretch/>
          </p:blipFill>
          <p:spPr>
            <a:xfrm>
              <a:off x="2119540" y="1661993"/>
              <a:ext cx="7927990" cy="52165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0E2014-B59A-A9D3-127C-8616937F36B5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6A402ECD-33E0-80B8-33B9-679D44BC34CF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16137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CBE22E-EF2A-B8CA-002A-5162CEA15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99666D0-573C-21D1-DAB4-602AFEFC624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B4653-A9FD-6A36-A901-F13A4946F8AD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נגלול ונסמן את השפות שבהן נרצה לכתוב...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986A16-2749-07B5-F671-FEE2191452AA}"/>
              </a:ext>
            </a:extLst>
          </p:cNvPr>
          <p:cNvGrpSpPr/>
          <p:nvPr/>
        </p:nvGrpSpPr>
        <p:grpSpPr>
          <a:xfrm>
            <a:off x="2119540" y="1661993"/>
            <a:ext cx="7927990" cy="5216585"/>
            <a:chOff x="2119540" y="1661993"/>
            <a:chExt cx="7927990" cy="52165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9201BE9-9B57-9F48-A51B-983DCC0C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615" t="5010" r="18359" b="18925"/>
            <a:stretch/>
          </p:blipFill>
          <p:spPr>
            <a:xfrm>
              <a:off x="2119540" y="1661993"/>
              <a:ext cx="7927990" cy="52165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FC44F3-E6D4-7C07-F8E3-F95E1A37BD50}"/>
                </a:ext>
              </a:extLst>
            </p:cNvPr>
            <p:cNvSpPr/>
            <p:nvPr/>
          </p:nvSpPr>
          <p:spPr>
            <a:xfrm>
              <a:off x="5452755" y="4165656"/>
              <a:ext cx="1434244" cy="15333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BD933674-BDBC-A3ED-C1E4-4FB2FC8594A6}"/>
                </a:ext>
              </a:extLst>
            </p:cNvPr>
            <p:cNvSpPr/>
            <p:nvPr/>
          </p:nvSpPr>
          <p:spPr>
            <a:xfrm flipH="1">
              <a:off x="6972063" y="4270285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034615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1A7E55-C7C3-FBA2-61C2-ED773DC7B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1A6C467-2083-907F-3B00-B7459B08336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DDDBA-CE4C-7CAE-86B5-88F791D7189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Next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78FDA-9DAC-94EE-2D76-4826CCE8F067}"/>
              </a:ext>
            </a:extLst>
          </p:cNvPr>
          <p:cNvGrpSpPr/>
          <p:nvPr/>
        </p:nvGrpSpPr>
        <p:grpSpPr>
          <a:xfrm>
            <a:off x="2119539" y="1661993"/>
            <a:ext cx="7927991" cy="5216585"/>
            <a:chOff x="2119539" y="1661993"/>
            <a:chExt cx="7927991" cy="52165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13D728-200D-0011-93BC-9439791B0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639" t="4934" r="18335" b="19000"/>
            <a:stretch/>
          </p:blipFill>
          <p:spPr>
            <a:xfrm>
              <a:off x="2119539" y="1661993"/>
              <a:ext cx="7927991" cy="52165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27B7BB-6FB6-32CB-7A2D-4AB1C8D47F87}"/>
                </a:ext>
              </a:extLst>
            </p:cNvPr>
            <p:cNvSpPr/>
            <p:nvPr/>
          </p:nvSpPr>
          <p:spPr>
            <a:xfrm>
              <a:off x="5452755" y="4165656"/>
              <a:ext cx="1434244" cy="15333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563446-F468-E039-087C-3479C4EF99DA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91788D36-AAAB-72C9-074F-C545332542BC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573380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C20395-2F68-C1C6-F848-8F67E1C72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34A0707-3A74-7A64-FF7D-39B270880A7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2DF61-C7B8-FCBA-96B4-B25A02A14FBD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נאשר את התיקייה שבה יופיע קיצור הדרך לתוכנה בתפריט ה"התחל".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082F8F-1D25-CB72-1455-8C7FE479A6F5}"/>
              </a:ext>
            </a:extLst>
          </p:cNvPr>
          <p:cNvGrpSpPr/>
          <p:nvPr/>
        </p:nvGrpSpPr>
        <p:grpSpPr>
          <a:xfrm>
            <a:off x="2119539" y="1661992"/>
            <a:ext cx="7927991" cy="5216585"/>
            <a:chOff x="2119539" y="1661992"/>
            <a:chExt cx="7927991" cy="52165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F954DBC-09F2-FADA-EEFA-EA875F491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701" t="5010" r="18272" b="18925"/>
            <a:stretch/>
          </p:blipFill>
          <p:spPr>
            <a:xfrm>
              <a:off x="2119539" y="1661992"/>
              <a:ext cx="7927991" cy="521658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A6AFB8-28BA-EB14-4367-E6A7C89D848B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3CD0A34-2F90-1FB0-8CD1-888A3F542471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053674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D3B5A-895C-27D9-7E10-86458E7AF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163562-4478-AB0A-D3F3-87FF8D3D2C9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6CC7A-40FB-D07B-B278-BDA16B1E1267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נוודא ש-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מצאה את הניתוב הנכון של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שהוא: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C:\texlive\</a:t>
            </a:r>
            <a:r>
              <a:rPr lang="en-US" sz="2400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&lt;year&gt;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\bin\windows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כאשר </a:t>
            </a:r>
            <a:r>
              <a:rPr lang="en-US" sz="2400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&lt;year&gt;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היא שנת היציאה של גירסת ה-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שהתקנו (בד"כ זוהי השנה הנוכחית).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640281-7F44-6B1B-5F84-220BEE058943}"/>
              </a:ext>
            </a:extLst>
          </p:cNvPr>
          <p:cNvGrpSpPr/>
          <p:nvPr/>
        </p:nvGrpSpPr>
        <p:grpSpPr>
          <a:xfrm>
            <a:off x="2119539" y="2400657"/>
            <a:ext cx="7927991" cy="4477920"/>
            <a:chOff x="2119539" y="2400657"/>
            <a:chExt cx="7927991" cy="44779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A5069E-BACF-BE43-B310-4E823358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701" t="15781" r="18272" b="18925"/>
            <a:stretch/>
          </p:blipFill>
          <p:spPr>
            <a:xfrm>
              <a:off x="2119539" y="2400657"/>
              <a:ext cx="7927991" cy="44779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E8E6CD-4BFB-EE90-C154-9993EF148306}"/>
                </a:ext>
              </a:extLst>
            </p:cNvPr>
            <p:cNvSpPr/>
            <p:nvPr/>
          </p:nvSpPr>
          <p:spPr>
            <a:xfrm>
              <a:off x="4198114" y="4747197"/>
              <a:ext cx="1564733" cy="27136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4125F3-EEE4-C5B7-A1C3-45BAB887A0C2}"/>
                </a:ext>
              </a:extLst>
            </p:cNvPr>
            <p:cNvSpPr/>
            <p:nvPr/>
          </p:nvSpPr>
          <p:spPr>
            <a:xfrm>
              <a:off x="7718879" y="4747197"/>
              <a:ext cx="306549" cy="27136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22BBDA9A-882F-1577-43FF-A8B31D639768}"/>
                </a:ext>
              </a:extLst>
            </p:cNvPr>
            <p:cNvSpPr/>
            <p:nvPr/>
          </p:nvSpPr>
          <p:spPr>
            <a:xfrm flipH="1">
              <a:off x="8117840" y="4642152"/>
              <a:ext cx="913501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9D64A7-D4A7-AF85-E494-214724A372FB}"/>
              </a:ext>
            </a:extLst>
          </p:cNvPr>
          <p:cNvSpPr txBox="1"/>
          <p:nvPr/>
        </p:nvSpPr>
        <p:spPr>
          <a:xfrm flipH="1">
            <a:off x="8621087" y="2933029"/>
            <a:ext cx="3330120" cy="1631216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נצא מנקודת הנחה ש-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מצאה את הניתוב הנכון. רק אם אנחנו בטוחים שלא, נשנה את הניתוב ע"י לחיצה על שלוש הנקודות שבצד.</a:t>
            </a:r>
          </a:p>
        </p:txBody>
      </p:sp>
    </p:spTree>
    <p:extLst>
      <p:ext uri="{BB962C8B-B14F-4D97-AF65-F5344CB8AC3E}">
        <p14:creationId xmlns:p14="http://schemas.microsoft.com/office/powerpoint/2010/main" val="316227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DBC67B-4A3F-7601-CA0D-C47D8CACF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90F775D-D67D-6BBF-489A-DBE9335DE40B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80DA7-9BE0-E217-A5F1-C797F8E91AE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Install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16FE6F-D0EB-7079-45ED-10C014C632FC}"/>
              </a:ext>
            </a:extLst>
          </p:cNvPr>
          <p:cNvGrpSpPr/>
          <p:nvPr/>
        </p:nvGrpSpPr>
        <p:grpSpPr>
          <a:xfrm>
            <a:off x="2119539" y="1661992"/>
            <a:ext cx="7927991" cy="5216585"/>
            <a:chOff x="2119539" y="1661992"/>
            <a:chExt cx="7927991" cy="52165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57B4C54-92B1-217C-64D3-31728698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701" t="5010" r="18272" b="18925"/>
            <a:stretch/>
          </p:blipFill>
          <p:spPr>
            <a:xfrm>
              <a:off x="2119539" y="1661992"/>
              <a:ext cx="7927991" cy="521658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31E72D-4B1E-4854-DA2A-53F452F580B9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3F2AD75-CFAF-2EB9-7AA9-1E52097E49C4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7514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6B0950-01B1-77D0-C608-5FF0F38E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76592A-6DC3-0BE1-3A2B-E54307CDF3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61" t="5011" r="18313" b="18922"/>
          <a:stretch/>
        </p:blipFill>
        <p:spPr>
          <a:xfrm>
            <a:off x="2119539" y="1661992"/>
            <a:ext cx="7927991" cy="52165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EA6FD1-8AD8-7CD3-9F1D-16A27B96F0C6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D1347-E4B7-7CB0-AD21-1B2BCF9188A2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ומייד יתחיל תהליך ההתקנה.</a:t>
            </a:r>
          </a:p>
        </p:txBody>
      </p:sp>
    </p:spTree>
    <p:extLst>
      <p:ext uri="{BB962C8B-B14F-4D97-AF65-F5344CB8AC3E}">
        <p14:creationId xmlns:p14="http://schemas.microsoft.com/office/powerpoint/2010/main" val="4266676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D6A85F-51A5-BD47-016D-AC8D7FE4A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CAEC2D0-D41E-0EC5-AFFE-3E5474E2BCA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31524B-B984-BD70-06F7-F448536A845C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עוד שני צילומי מסך מהתהליך כי אני אדם נדיב 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sym typeface="Wingdings" panose="05000000000000000000" pitchFamily="2" charset="2"/>
              </a:rPr>
              <a:t>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6A629-0683-AEA2-CCE3-CB7C6E4D3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4" t="20776" r="30843" b="27131"/>
          <a:stretch/>
        </p:blipFill>
        <p:spPr>
          <a:xfrm>
            <a:off x="1249872" y="1661994"/>
            <a:ext cx="4710224" cy="3572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3DC1B9-2272-6925-41F3-E647034643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24" t="20776" r="30843" b="27131"/>
          <a:stretch/>
        </p:blipFill>
        <p:spPr>
          <a:xfrm>
            <a:off x="6231905" y="2870791"/>
            <a:ext cx="4710224" cy="35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75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37AC1E-3B4A-E863-492B-B5CBDC673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DA3CF-F32F-D5D1-271B-13D44399C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12" t="4974" r="16453" b="18961"/>
          <a:stretch/>
        </p:blipFill>
        <p:spPr>
          <a:xfrm>
            <a:off x="1488558" y="1661992"/>
            <a:ext cx="8782493" cy="52165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90F411-BCB6-92C2-5263-0484E5C9F55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60A9C-8220-B5D9-5901-9D66C0031AF2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נפתח פתאום חלון שחור לא צריך להיבהל אלא רק לחכות.</a:t>
            </a:r>
          </a:p>
        </p:txBody>
      </p:sp>
    </p:spTree>
    <p:extLst>
      <p:ext uri="{BB962C8B-B14F-4D97-AF65-F5344CB8AC3E}">
        <p14:creationId xmlns:p14="http://schemas.microsoft.com/office/powerpoint/2010/main" val="1756276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0B5ABB-F0D8-8765-7E50-D09838F56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812D0-7CB5-C82C-BD19-DBDE1AFD45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86" t="10396" r="18287" b="18925"/>
          <a:stretch/>
        </p:blipFill>
        <p:spPr>
          <a:xfrm>
            <a:off x="2119539" y="2031326"/>
            <a:ext cx="7927991" cy="48472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7D611C-5125-6FFF-2A18-28BD978EBFE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971EF-E7E0-F569-027B-009C4356821A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בשלב הזה עלולה לצוץ שגיאה האומרת שא"א להתקין את הקובץ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he_IL.dic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זה לא קובץ חשוב (מילון המאפשר בדיקת איות), וניתן לוותר על התקנתו.</a:t>
            </a:r>
          </a:p>
        </p:txBody>
      </p:sp>
    </p:spTree>
    <p:extLst>
      <p:ext uri="{BB962C8B-B14F-4D97-AF65-F5344CB8AC3E}">
        <p14:creationId xmlns:p14="http://schemas.microsoft.com/office/powerpoint/2010/main" val="3375273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הקדמה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249871" y="830997"/>
            <a:ext cx="9692258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נחלק את תהליך ההתקנה לארבעה חלקים:</a:t>
            </a:r>
          </a:p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ההתקנה עצמה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זה נתקין את התוכנה עם כל החלקים הדרושים. ההדרכה בחלק זה מניחה שהתקנתם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 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(ולא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MiKTeX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), אם התקנתם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MiKTeX</a:t>
            </a:r>
            <a:r>
              <a:rPr lang="he-IL" sz="240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גשו 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למדריך 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/>
              </a:rPr>
              <a:t>הזה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התאמת </a:t>
            </a:r>
            <a:r>
              <a:rPr lang="en-US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LyX</a:t>
            </a: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לעבודה בעברית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כאן נבצע הגדרות הכרחיות עבור עבודה עם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בעברית.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התאמות נוספות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האחרון נמליץ על כמה התאמות נוספות שלדעת הכותב מוסיפות לנוחות העבודה.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בדיקת ההתקנה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זה נבדוק שהכול פועל כראוי.</a:t>
            </a:r>
          </a:p>
        </p:txBody>
      </p:sp>
    </p:spTree>
    <p:extLst>
      <p:ext uri="{BB962C8B-B14F-4D97-AF65-F5344CB8AC3E}">
        <p14:creationId xmlns:p14="http://schemas.microsoft.com/office/powerpoint/2010/main" val="2731782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A10D91-66E9-0135-4072-CC0499A6C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426014A-A9F5-752B-8F76-77576FB5EDB9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B6942-4183-33DD-0D5E-8DE570715CB6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כך נראה המסך כשצצה השגיאה הנ"ל, כאמור אין בשגיאה זו בעיה רצינית.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ונמשיך את ההתקנה.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023E1A-6DAB-0D76-7113-B90B4D86BBF1}"/>
              </a:ext>
            </a:extLst>
          </p:cNvPr>
          <p:cNvGrpSpPr/>
          <p:nvPr/>
        </p:nvGrpSpPr>
        <p:grpSpPr>
          <a:xfrm>
            <a:off x="2144470" y="2031326"/>
            <a:ext cx="7903060" cy="4847251"/>
            <a:chOff x="2144470" y="2031326"/>
            <a:chExt cx="7903060" cy="48472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274F69-662F-1DD7-75F6-ED078850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8" t="10315" r="18290" b="19005"/>
            <a:stretch/>
          </p:blipFill>
          <p:spPr>
            <a:xfrm>
              <a:off x="2144470" y="2031326"/>
              <a:ext cx="7903060" cy="484725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0D76CF-89DE-4694-32D4-55C2FBC64243}"/>
                </a:ext>
              </a:extLst>
            </p:cNvPr>
            <p:cNvSpPr/>
            <p:nvPr/>
          </p:nvSpPr>
          <p:spPr>
            <a:xfrm>
              <a:off x="7005115" y="5096578"/>
              <a:ext cx="842822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7152E38F-CBD9-D517-5012-9866AB6F67CB}"/>
                </a:ext>
              </a:extLst>
            </p:cNvPr>
            <p:cNvSpPr/>
            <p:nvPr/>
          </p:nvSpPr>
          <p:spPr>
            <a:xfrm>
              <a:off x="6007549" y="5027113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6F25CF-60DA-8DC9-7C19-B62EFA665D4D}"/>
              </a:ext>
            </a:extLst>
          </p:cNvPr>
          <p:cNvSpPr txBox="1"/>
          <p:nvPr/>
        </p:nvSpPr>
        <p:spPr>
          <a:xfrm flipH="1">
            <a:off x="978194" y="3075057"/>
            <a:ext cx="2488019" cy="707886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הבעיה הזו נובעת מחיבור איטי לרשת.</a:t>
            </a:r>
          </a:p>
        </p:txBody>
      </p:sp>
    </p:spTree>
    <p:extLst>
      <p:ext uri="{BB962C8B-B14F-4D97-AF65-F5344CB8AC3E}">
        <p14:creationId xmlns:p14="http://schemas.microsoft.com/office/powerpoint/2010/main" val="2193745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A79804-1D29-DDE4-EDB7-FC01A8894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87D2F-BB88-131C-BB0C-B4DEB11B9CA6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C17CB-8065-3FC9-1BDB-23313CD2541D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זהו, סיימנו את תהליך ההתקנה,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Finish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ונעבור לשלב הבא.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173D26-9BE5-709C-E115-49182E8F98E3}"/>
              </a:ext>
            </a:extLst>
          </p:cNvPr>
          <p:cNvGrpSpPr/>
          <p:nvPr/>
        </p:nvGrpSpPr>
        <p:grpSpPr>
          <a:xfrm>
            <a:off x="2119539" y="1661991"/>
            <a:ext cx="7927992" cy="5216585"/>
            <a:chOff x="2119539" y="1661991"/>
            <a:chExt cx="7927992" cy="52165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21ACDBC-DB54-0BB2-9C3A-CA05AAF07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6687" t="5010" r="18287" b="18925"/>
            <a:stretch/>
          </p:blipFill>
          <p:spPr>
            <a:xfrm>
              <a:off x="2119539" y="1661991"/>
              <a:ext cx="7927992" cy="52165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7CED14-99D8-68BF-EF55-6CD0E7BB5ED1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4CCB3EA-B1E3-7FF1-AD07-A599AFB16807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E8586A-3285-C08E-B609-47FEFA0D31F6}"/>
                </a:ext>
              </a:extLst>
            </p:cNvPr>
            <p:cNvSpPr/>
            <p:nvPr/>
          </p:nvSpPr>
          <p:spPr>
            <a:xfrm>
              <a:off x="5462103" y="4259650"/>
              <a:ext cx="811660" cy="24051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5CF324E-898D-FDAF-79C1-694C3B31A7A7}"/>
                </a:ext>
              </a:extLst>
            </p:cNvPr>
            <p:cNvSpPr/>
            <p:nvPr/>
          </p:nvSpPr>
          <p:spPr>
            <a:xfrm flipH="1">
              <a:off x="6346338" y="4138737"/>
              <a:ext cx="913501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98B3CE0-DA61-2C3E-968E-825ECA459163}"/>
              </a:ext>
            </a:extLst>
          </p:cNvPr>
          <p:cNvSpPr txBox="1"/>
          <p:nvPr/>
        </p:nvSpPr>
        <p:spPr>
          <a:xfrm flipH="1">
            <a:off x="8623005" y="3207282"/>
            <a:ext cx="3287266" cy="1938992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אם נרצה להפעיל את 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מייד, נוכל לסמן את התיבה שמשמאל לכיתוב "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Launch LyX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לפני הלחיצה על "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Finish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764595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E4540D-2FF7-AAB5-AE5B-D7F5CCC08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615B70-0B68-F23C-B54A-591E159123AF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AC682-24E3-B6F2-F108-21230EAEE93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בתפריט ההתחלה (או בשורת החיפוש) נחפש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ונפעיל אותה, זו גם ההזדמנות ליצור לה קיצור דרך או להצמיד אותה לשורת המשימות.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AF274F-0ACE-F89F-3D77-89F4B1E4144B}"/>
              </a:ext>
            </a:extLst>
          </p:cNvPr>
          <p:cNvGrpSpPr/>
          <p:nvPr/>
        </p:nvGrpSpPr>
        <p:grpSpPr>
          <a:xfrm>
            <a:off x="2380177" y="2031326"/>
            <a:ext cx="6657497" cy="4826674"/>
            <a:chOff x="2380177" y="2031326"/>
            <a:chExt cx="6657497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84BDC2-BA39-4434-F037-E5FA485FD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013" r="37846"/>
            <a:stretch/>
          </p:blipFill>
          <p:spPr>
            <a:xfrm>
              <a:off x="3239785" y="2031326"/>
              <a:ext cx="5797889" cy="482667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93941FD-2212-3980-3C0A-FF188E945AE4}"/>
                </a:ext>
              </a:extLst>
            </p:cNvPr>
            <p:cNvSpPr/>
            <p:nvPr/>
          </p:nvSpPr>
          <p:spPr>
            <a:xfrm>
              <a:off x="3260333" y="6531795"/>
              <a:ext cx="736617" cy="30609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297F431-B0C0-2838-BBF6-3CC2961131BC}"/>
                </a:ext>
              </a:extLst>
            </p:cNvPr>
            <p:cNvSpPr/>
            <p:nvPr/>
          </p:nvSpPr>
          <p:spPr>
            <a:xfrm>
              <a:off x="2380177" y="3175256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F34FDB-162C-82E8-238C-46DC7ED7DAB6}"/>
                </a:ext>
              </a:extLst>
            </p:cNvPr>
            <p:cNvSpPr/>
            <p:nvPr/>
          </p:nvSpPr>
          <p:spPr>
            <a:xfrm>
              <a:off x="3423008" y="3143457"/>
              <a:ext cx="736618" cy="514143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AE5A7D36-F7B8-36A3-9197-7654429303E5}"/>
                </a:ext>
              </a:extLst>
            </p:cNvPr>
            <p:cNvSpPr/>
            <p:nvPr/>
          </p:nvSpPr>
          <p:spPr>
            <a:xfrm>
              <a:off x="3351238" y="5509592"/>
              <a:ext cx="554805" cy="937517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620298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858227-C59B-E0C1-3AE1-C06B5350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05D92B-C8B6-0BE1-B67A-BD9F261CB53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2EB08-71AC-8245-EDD5-CC2D01DB2D8F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שפת הממשק של המחשב היא עברית, סביר להניח שגם הממשק של התוכנה יהיה בעברית (כמתואר בצילום המסך); אחרת, עיברו לשקופית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 action="ppaction://hlinksldjump"/>
              </a:rPr>
              <a:t>#30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F014E6-AC6F-A16F-6ADD-88E46CC41666}"/>
              </a:ext>
            </a:extLst>
          </p:cNvPr>
          <p:cNvGrpSpPr/>
          <p:nvPr/>
        </p:nvGrpSpPr>
        <p:grpSpPr>
          <a:xfrm>
            <a:off x="1247102" y="2031326"/>
            <a:ext cx="9692640" cy="4826674"/>
            <a:chOff x="1247102" y="2031326"/>
            <a:chExt cx="9692640" cy="48266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66EFB7-1233-FB44-4EF3-D96B2264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1472"/>
            <a:stretch/>
          </p:blipFill>
          <p:spPr>
            <a:xfrm>
              <a:off x="1247102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4DC9E83-52A4-1D16-4D2F-A67826823EE2}"/>
                </a:ext>
              </a:extLst>
            </p:cNvPr>
            <p:cNvSpPr/>
            <p:nvPr/>
          </p:nvSpPr>
          <p:spPr>
            <a:xfrm>
              <a:off x="6165459" y="2093765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C518E0-40C9-BEF2-7C86-04188072F926}"/>
                </a:ext>
              </a:extLst>
            </p:cNvPr>
            <p:cNvSpPr/>
            <p:nvPr/>
          </p:nvSpPr>
          <p:spPr>
            <a:xfrm>
              <a:off x="7142769" y="2183529"/>
              <a:ext cx="3796973" cy="2719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43334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4DF9A-C3AC-588C-4571-0B1D3FD5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A2FF8D5-B320-904C-4669-583771AB9ED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0DB4E-AA08-1121-39A7-BBA350D109E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אנחנו לא רוצים שזה יהיה המצב, משום שבכל המדריכים שנראה בהמשך יהיו צילומי מסך באנגלית. לכן נלחץ על "כלים" -&gt; "העדפות" 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BBB674-B5FB-148D-986C-BBB6D90AFFB1}"/>
              </a:ext>
            </a:extLst>
          </p:cNvPr>
          <p:cNvGrpSpPr/>
          <p:nvPr/>
        </p:nvGrpSpPr>
        <p:grpSpPr>
          <a:xfrm>
            <a:off x="1249871" y="2031326"/>
            <a:ext cx="9692640" cy="4826674"/>
            <a:chOff x="1249871" y="2031326"/>
            <a:chExt cx="9692640" cy="48266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D2AE352-1809-73F0-ADFD-71E2B4B3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871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A3134EF-5BD3-F81E-A76E-8CCB342E8D46}"/>
                </a:ext>
              </a:extLst>
            </p:cNvPr>
            <p:cNvSpPr/>
            <p:nvPr/>
          </p:nvSpPr>
          <p:spPr>
            <a:xfrm>
              <a:off x="5825303" y="340077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6E6D16-A84B-DE00-C103-7E1ED23712DA}"/>
                </a:ext>
              </a:extLst>
            </p:cNvPr>
            <p:cNvSpPr/>
            <p:nvPr/>
          </p:nvSpPr>
          <p:spPr>
            <a:xfrm>
              <a:off x="7592602" y="2176272"/>
              <a:ext cx="441789" cy="28589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5343F6F-C8EA-9B8F-763A-D2BA0CF34451}"/>
                </a:ext>
              </a:extLst>
            </p:cNvPr>
            <p:cNvSpPr/>
            <p:nvPr/>
          </p:nvSpPr>
          <p:spPr>
            <a:xfrm flipH="1">
              <a:off x="8133942" y="2078048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CC5AD-3A00-814E-F5D0-9E7B24507B01}"/>
                </a:ext>
              </a:extLst>
            </p:cNvPr>
            <p:cNvSpPr/>
            <p:nvPr/>
          </p:nvSpPr>
          <p:spPr>
            <a:xfrm>
              <a:off x="6832315" y="3499001"/>
              <a:ext cx="1160979" cy="28589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649450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C0C83A-FABA-1FDE-6B2D-7B8942BB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445A1A9-FD71-3726-8AFB-D85FD06B6B4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4245F-6886-06B3-ED15-5FEBE6B2C786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ובחלון שנפתח נלחץ על "הגדרות שפה".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EB0A91-4D63-DE05-4599-41E57CA6A731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2E7C62-223A-06BF-A501-B20162153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028597DB-CBC0-A5A7-8EBD-3DD94D96C211}"/>
                </a:ext>
              </a:extLst>
            </p:cNvPr>
            <p:cNvSpPr/>
            <p:nvPr/>
          </p:nvSpPr>
          <p:spPr>
            <a:xfrm flipH="1">
              <a:off x="8984971" y="4031744"/>
              <a:ext cx="862885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E8A6AF-D3B7-5D77-6B03-80A3A8758F56}"/>
                </a:ext>
              </a:extLst>
            </p:cNvPr>
            <p:cNvSpPr/>
            <p:nvPr/>
          </p:nvSpPr>
          <p:spPr>
            <a:xfrm>
              <a:off x="7715893" y="4127944"/>
              <a:ext cx="1160979" cy="28994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609537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02BCA4-B374-887D-D5F3-9A65529C5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7378943-7805-6530-94F7-3A2A8C5CE55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104C-CFD1-7F07-4FFB-C4AEFBE0EF5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נפתח את תפריט השפות...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C3BBAB-1BB4-3A0A-674A-68CA97DDAA9B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AB5628-81BE-5FB6-7F18-F74525BD1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DA671E-B324-33D7-2BEC-AF7530FEC562}"/>
                </a:ext>
              </a:extLst>
            </p:cNvPr>
            <p:cNvSpPr/>
            <p:nvPr/>
          </p:nvSpPr>
          <p:spPr>
            <a:xfrm>
              <a:off x="5435030" y="2799543"/>
              <a:ext cx="1068512" cy="231333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4638B1A-3903-3D20-D87C-F293D44CE535}"/>
                </a:ext>
              </a:extLst>
            </p:cNvPr>
            <p:cNvSpPr/>
            <p:nvPr/>
          </p:nvSpPr>
          <p:spPr>
            <a:xfrm>
              <a:off x="4424734" y="267403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250511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800A17-A304-16C7-04EC-267482FFB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577F749-76F7-1AF3-CFCB-4824F22EEC3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33C76-BC5A-0788-F239-E8DDFC098BA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ונבחר בשפה האנגלית.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E46FA3-C855-F2C1-A057-A3D98CB0FF20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F55E80-AF66-C15E-91DC-CA9EA369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79BB92-EA25-91C8-5032-B878E95214D4}"/>
                </a:ext>
              </a:extLst>
            </p:cNvPr>
            <p:cNvSpPr/>
            <p:nvPr/>
          </p:nvSpPr>
          <p:spPr>
            <a:xfrm>
              <a:off x="5621084" y="3621472"/>
              <a:ext cx="820812" cy="23133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1094B919-234A-8340-A0A5-E3F53DE5CED0}"/>
                </a:ext>
              </a:extLst>
            </p:cNvPr>
            <p:cNvSpPr/>
            <p:nvPr/>
          </p:nvSpPr>
          <p:spPr>
            <a:xfrm>
              <a:off x="4630214" y="3495966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953396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4B2C58-516B-BBC0-1ED4-68A02BB01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FC074C-D71C-C4C2-5255-991E9341424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63A69-A170-13E5-9324-16214F2360A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בחלון הקטן שנפתח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35551F-0770-5401-7856-37BD810F49EA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574EF6-C3B8-FBE7-7976-ED59834F9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D2286A-D3E2-E25A-6A6B-EBD8C48F8C60}"/>
                </a:ext>
              </a:extLst>
            </p:cNvPr>
            <p:cNvSpPr/>
            <p:nvPr/>
          </p:nvSpPr>
          <p:spPr>
            <a:xfrm>
              <a:off x="4655316" y="4587241"/>
              <a:ext cx="533133" cy="2210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1A2C19F-2C88-23BA-F0F8-AE60409EDB3D}"/>
                </a:ext>
              </a:extLst>
            </p:cNvPr>
            <p:cNvSpPr/>
            <p:nvPr/>
          </p:nvSpPr>
          <p:spPr>
            <a:xfrm>
              <a:off x="3684994" y="4461735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07016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91C5D1-1129-6632-18B9-98FE2DE58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E3E750C-48C6-7463-B677-D18DD6BEC67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40914-AADF-E4B4-2F1F-B4C0F2C2DD68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וגם בחלון הגדול יותר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D0C1CA-8D88-2F53-236F-2D49BE8F33B1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023714-E0FF-44E5-6E17-8DB9C9704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07F546-5AE5-0665-9E6F-EF24EFD5823E}"/>
                </a:ext>
              </a:extLst>
            </p:cNvPr>
            <p:cNvSpPr/>
            <p:nvPr/>
          </p:nvSpPr>
          <p:spPr>
            <a:xfrm>
              <a:off x="4449836" y="6292751"/>
              <a:ext cx="533133" cy="2210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64A0139-5DEF-BE63-D7FB-C5FB6F65C4D8}"/>
                </a:ext>
              </a:extLst>
            </p:cNvPr>
            <p:cNvSpPr/>
            <p:nvPr/>
          </p:nvSpPr>
          <p:spPr>
            <a:xfrm flipH="1">
              <a:off x="5085708" y="6162111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7511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E14403-F01A-DE45-DFF4-189A2CA5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C88CF2-1F63-2721-DDD8-E47171734ADD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59237-A9E9-5762-7B95-DD0B2DF18DBA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ניכנס לכתובת: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https://www.lyx.org/Download#toc3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ונוריד את קובץ ההתקנה העדכני ע"י לחיצה על הקישור המסומן בצילום המסך: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D910CE-8FCD-D695-089C-BBB676E2DA00}"/>
              </a:ext>
            </a:extLst>
          </p:cNvPr>
          <p:cNvGrpSpPr/>
          <p:nvPr/>
        </p:nvGrpSpPr>
        <p:grpSpPr>
          <a:xfrm>
            <a:off x="2191820" y="2031327"/>
            <a:ext cx="7808359" cy="4826674"/>
            <a:chOff x="2191820" y="2031327"/>
            <a:chExt cx="7808359" cy="48266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07926D4-1BB8-1F9C-8160-E26D8FAA6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444" t="16630" r="18511" b="12991"/>
            <a:stretch/>
          </p:blipFill>
          <p:spPr>
            <a:xfrm>
              <a:off x="2191820" y="2031327"/>
              <a:ext cx="7808359" cy="482667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98177B7-F209-ACC1-9260-1D30CD8429FD}"/>
                </a:ext>
              </a:extLst>
            </p:cNvPr>
            <p:cNvSpPr/>
            <p:nvPr/>
          </p:nvSpPr>
          <p:spPr>
            <a:xfrm>
              <a:off x="6330882" y="3038605"/>
              <a:ext cx="2032282" cy="26967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95B7284-4190-874C-E686-D4AC4E2A2C63}"/>
                </a:ext>
              </a:extLst>
            </p:cNvPr>
            <p:cNvSpPr/>
            <p:nvPr/>
          </p:nvSpPr>
          <p:spPr>
            <a:xfrm flipH="1">
              <a:off x="8459497" y="2932270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688023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163E29-57C7-F884-BFCB-52D88D6EE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B6A814B-C870-6B8C-61E1-F04E6A877CD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D8C7B-BCBA-E34E-2C1B-5DB06BEE3EB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נסגור את התוכנה ונפתח אותה מחדש כדי שהשינויים יחולו במלואם.</a:t>
            </a:r>
          </a:p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69F0B5-7418-85CE-EFA1-8590DF19B6FE}"/>
              </a:ext>
            </a:extLst>
          </p:cNvPr>
          <p:cNvGrpSpPr/>
          <p:nvPr/>
        </p:nvGrpSpPr>
        <p:grpSpPr>
          <a:xfrm>
            <a:off x="6677898" y="2027159"/>
            <a:ext cx="3780890" cy="2381427"/>
            <a:chOff x="7140842" y="2031326"/>
            <a:chExt cx="3780890" cy="238142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A305F1-657C-29E9-2BF5-4CCD8862A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466" t="35656" r="34522" b="29620"/>
            <a:stretch/>
          </p:blipFill>
          <p:spPr>
            <a:xfrm>
              <a:off x="7140842" y="2031326"/>
              <a:ext cx="3780890" cy="23814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8D8454-B844-DCA2-4642-14377D1536A5}"/>
                </a:ext>
              </a:extLst>
            </p:cNvPr>
            <p:cNvSpPr/>
            <p:nvPr/>
          </p:nvSpPr>
          <p:spPr>
            <a:xfrm>
              <a:off x="8754446" y="3481504"/>
              <a:ext cx="913536" cy="25828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74160E44-6CE4-6827-F828-D6125ACDB23F}"/>
                </a:ext>
              </a:extLst>
            </p:cNvPr>
            <p:cNvSpPr/>
            <p:nvPr/>
          </p:nvSpPr>
          <p:spPr>
            <a:xfrm flipH="1">
              <a:off x="9729441" y="3369476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C7B92D-A18C-B371-D980-62C84C63528D}"/>
              </a:ext>
            </a:extLst>
          </p:cNvPr>
          <p:cNvSpPr txBox="1"/>
          <p:nvPr/>
        </p:nvSpPr>
        <p:spPr>
          <a:xfrm flipH="1">
            <a:off x="2876610" y="2027159"/>
            <a:ext cx="2862918" cy="830997"/>
          </a:xfrm>
          <a:prstGeom prst="rect">
            <a:avLst/>
          </a:prstGeom>
          <a:solidFill>
            <a:srgbClr val="CCCCCC"/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שימו לב להבדל בין התמונות.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3A0734-41C3-6251-DB93-F20B9C9AC73D}"/>
              </a:ext>
            </a:extLst>
          </p:cNvPr>
          <p:cNvGrpSpPr/>
          <p:nvPr/>
        </p:nvGrpSpPr>
        <p:grpSpPr>
          <a:xfrm>
            <a:off x="1958637" y="3567322"/>
            <a:ext cx="3780891" cy="2381427"/>
            <a:chOff x="1270268" y="3571489"/>
            <a:chExt cx="3780891" cy="23814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B7E211-6551-8A63-6EC4-BFB6E3702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466" t="35656" r="34522" b="29620"/>
            <a:stretch/>
          </p:blipFill>
          <p:spPr>
            <a:xfrm>
              <a:off x="1270268" y="3571489"/>
              <a:ext cx="3780891" cy="238142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13CF0B-0675-E85B-4E76-E101CCB1A4BF}"/>
                </a:ext>
              </a:extLst>
            </p:cNvPr>
            <p:cNvSpPr/>
            <p:nvPr/>
          </p:nvSpPr>
          <p:spPr>
            <a:xfrm>
              <a:off x="2947827" y="5010639"/>
              <a:ext cx="936000" cy="25828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17F7962-4133-2F21-9AAA-749192ACCAF8}"/>
                </a:ext>
              </a:extLst>
            </p:cNvPr>
            <p:cNvSpPr/>
            <p:nvPr/>
          </p:nvSpPr>
          <p:spPr>
            <a:xfrm flipH="1">
              <a:off x="3943370" y="4898611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899868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10B809-6560-C3BA-726B-E6D49DB2C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A3CDD0F-588F-C614-CE16-A395B2D5411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46AFD-326A-92C4-0EF7-0F64DDDAD811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נמשיך בהגדרות: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Tools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Preferences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...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DD9FD3-AFB4-A876-CF85-DE3C088123EB}"/>
              </a:ext>
            </a:extLst>
          </p:cNvPr>
          <p:cNvGrpSpPr/>
          <p:nvPr/>
        </p:nvGrpSpPr>
        <p:grpSpPr>
          <a:xfrm>
            <a:off x="1249680" y="2031326"/>
            <a:ext cx="9692640" cy="4826674"/>
            <a:chOff x="1249680" y="2031326"/>
            <a:chExt cx="9692640" cy="48266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4071E16-EFA1-92CF-0FBD-9DAA2F9E4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680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2B721ACA-AB73-8574-B9DF-8AC27EB7DCB4}"/>
                </a:ext>
              </a:extLst>
            </p:cNvPr>
            <p:cNvSpPr/>
            <p:nvPr/>
          </p:nvSpPr>
          <p:spPr>
            <a:xfrm>
              <a:off x="3347576" y="3394358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0A62DD-5872-801B-2353-B318B2ECFEFD}"/>
                </a:ext>
              </a:extLst>
            </p:cNvPr>
            <p:cNvSpPr/>
            <p:nvPr/>
          </p:nvSpPr>
          <p:spPr>
            <a:xfrm>
              <a:off x="4325420" y="2176271"/>
              <a:ext cx="441789" cy="28589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91F4D7-3C10-E7F7-8086-6BF460406E4B}"/>
                </a:ext>
              </a:extLst>
            </p:cNvPr>
            <p:cNvSpPr/>
            <p:nvPr/>
          </p:nvSpPr>
          <p:spPr>
            <a:xfrm flipH="1">
              <a:off x="4852321" y="2109936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B6722D-FA2A-9446-249E-AE2F5D251D09}"/>
                </a:ext>
              </a:extLst>
            </p:cNvPr>
            <p:cNvSpPr/>
            <p:nvPr/>
          </p:nvSpPr>
          <p:spPr>
            <a:xfrm>
              <a:off x="4345968" y="3499000"/>
              <a:ext cx="1160979" cy="27306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073923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B6569-9C32-F1BD-EB0E-F0A8DA982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D810976-9C9C-C766-E2BB-F8C883A91BC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89F63-5C91-1520-554D-07C7C3D8358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ובחלון שנפתח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Language Settings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AF6E12-2D3F-CC5D-6862-F82276639E30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4AFEE0-B2D5-8FD7-E738-8394337B1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66B0978-3478-5E4C-30AB-B95D7F265346}"/>
                </a:ext>
              </a:extLst>
            </p:cNvPr>
            <p:cNvSpPr/>
            <p:nvPr/>
          </p:nvSpPr>
          <p:spPr>
            <a:xfrm>
              <a:off x="2227696" y="4031355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D4C4BD-D550-CDEB-A845-2A470592053A}"/>
                </a:ext>
              </a:extLst>
            </p:cNvPr>
            <p:cNvSpPr/>
            <p:nvPr/>
          </p:nvSpPr>
          <p:spPr>
            <a:xfrm>
              <a:off x="3226089" y="4135997"/>
              <a:ext cx="1099332" cy="28589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939713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5B3567-E618-89FE-B95C-5B403B3B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4D7B7E3-5A01-2AC9-FC3A-2F8ED67D85A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D6F51-BCA1-8C14-CD8B-385F0F62625A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נתמקד בקטע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Editor Settings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089250-65E9-8B64-6579-CF301AFF0F77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4AA34F-1F80-CFE0-A452-0FD8D8CAB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3CC33AC-1807-E681-5F2B-116AF7C6A93B}"/>
                </a:ext>
              </a:extLst>
            </p:cNvPr>
            <p:cNvSpPr/>
            <p:nvPr/>
          </p:nvSpPr>
          <p:spPr>
            <a:xfrm flipH="1">
              <a:off x="7023565" y="4570247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0B50A4-3644-AE9C-FB60-3AEB71307C9B}"/>
                </a:ext>
              </a:extLst>
            </p:cNvPr>
            <p:cNvSpPr/>
            <p:nvPr/>
          </p:nvSpPr>
          <p:spPr>
            <a:xfrm>
              <a:off x="4458988" y="4465211"/>
              <a:ext cx="2496616" cy="69241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535931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E9842D-353A-AB79-D62A-43E37C06A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1AC95B-3E01-6CDB-EFA6-94C50023E9C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D2333-D752-8DC0-DAEC-EA66DA797011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ושם נשנה את תנועת הסמן מ-"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Logical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ל-"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Visual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 שינוי זה גורם לסמן לזוז בצורה אינטואיטיבית, ולא לקבוע (לדוגמה) שחץ שמאלה מזיז את הסמן לתו הקודם בכל שפה (גם אם היא נכתבת מימין לשמאל כבשפה העברית).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F1CEA4-A958-E30D-3B90-6D72AF726862}"/>
              </a:ext>
            </a:extLst>
          </p:cNvPr>
          <p:cNvGrpSpPr/>
          <p:nvPr/>
        </p:nvGrpSpPr>
        <p:grpSpPr>
          <a:xfrm>
            <a:off x="1249489" y="2400657"/>
            <a:ext cx="9692640" cy="4457343"/>
            <a:chOff x="1249489" y="2400657"/>
            <a:chExt cx="9692640" cy="44573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B63E22-399F-002E-246D-A1EC730C7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868" b="11378"/>
            <a:stretch/>
          </p:blipFill>
          <p:spPr>
            <a:xfrm>
              <a:off x="1249489" y="2400657"/>
              <a:ext cx="9692640" cy="4457343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7F4E125C-831D-1233-B987-9BD62BD65516}"/>
                </a:ext>
              </a:extLst>
            </p:cNvPr>
            <p:cNvSpPr/>
            <p:nvPr/>
          </p:nvSpPr>
          <p:spPr>
            <a:xfrm flipH="1">
              <a:off x="7023565" y="4570247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3987FD-06AD-F0BF-6B74-02522D6DF69B}"/>
                </a:ext>
              </a:extLst>
            </p:cNvPr>
            <p:cNvSpPr/>
            <p:nvPr/>
          </p:nvSpPr>
          <p:spPr>
            <a:xfrm>
              <a:off x="4458988" y="4465211"/>
              <a:ext cx="2496616" cy="69241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24154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95CE90-FF25-8CA6-F4B1-B9C4DF19E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ABD84A-705E-F3C7-FDB4-029D6DF3A70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DDBFC-43C3-1E09-23A4-2299CDAACBB7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מכן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Keyboard/Mouse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76B2B9-E748-B5E5-7516-CB09B14D5783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F9266B-1CDF-DE61-FE29-0F89C3B54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762962F-94B5-08F5-4399-32E5E61A3BF8}"/>
                </a:ext>
              </a:extLst>
            </p:cNvPr>
            <p:cNvSpPr/>
            <p:nvPr/>
          </p:nvSpPr>
          <p:spPr>
            <a:xfrm>
              <a:off x="2229491" y="390351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CF7FC2-0F34-DF66-3A23-AB13F0B551BB}"/>
                </a:ext>
              </a:extLst>
            </p:cNvPr>
            <p:cNvSpPr/>
            <p:nvPr/>
          </p:nvSpPr>
          <p:spPr>
            <a:xfrm>
              <a:off x="3236363" y="3758473"/>
              <a:ext cx="1171250" cy="77242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786970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4A4E79-D32D-5E60-A2E1-953B28509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AAB1495-9019-C3B6-928E-3E7A3B4E00B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47783-52E9-12DA-C3E2-312B703DF5E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נסמן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ליד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Use keyboard map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D44543-23E4-2292-A0E9-640C5A2BD115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91CFCA-6507-A1CE-04DE-733137BB5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44E6CCA-1BDE-E8E3-56F3-CBB958302F8B}"/>
                </a:ext>
              </a:extLst>
            </p:cNvPr>
            <p:cNvSpPr/>
            <p:nvPr/>
          </p:nvSpPr>
          <p:spPr>
            <a:xfrm>
              <a:off x="3534309" y="284177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C50E6D-BEB5-4518-7681-CC4834D171FA}"/>
                </a:ext>
              </a:extLst>
            </p:cNvPr>
            <p:cNvSpPr/>
            <p:nvPr/>
          </p:nvSpPr>
          <p:spPr>
            <a:xfrm>
              <a:off x="4520632" y="2977638"/>
              <a:ext cx="1171250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839154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399756-0E8D-2157-4A3D-3265B0FE9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224F36C-0394-C6A6-0EFA-C5309865092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14FD0-7332-6B0B-DBD0-09B924E6973B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Browse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(בשורה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Primary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4D4025-96F7-B2E6-6F65-831222FE8FA9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ACF903-34D0-8E09-D1D6-A9B357E7B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231F5F-DC2B-F887-C9C1-3C0391353060}"/>
                </a:ext>
              </a:extLst>
            </p:cNvPr>
            <p:cNvSpPr/>
            <p:nvPr/>
          </p:nvSpPr>
          <p:spPr>
            <a:xfrm>
              <a:off x="8116583" y="3199895"/>
              <a:ext cx="563365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EB15274-4553-5FB7-DBAA-73556AA47436}"/>
                </a:ext>
              </a:extLst>
            </p:cNvPr>
            <p:cNvSpPr/>
            <p:nvPr/>
          </p:nvSpPr>
          <p:spPr>
            <a:xfrm flipH="1">
              <a:off x="8759898" y="3082947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602258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53C5C1-A1D9-D374-A105-CCF711CFD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C3139AC-D571-0126-4F2C-34F165ABB27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87578-00A2-C05F-1C37-03E11F0DC545}"/>
              </a:ext>
            </a:extLst>
          </p:cNvPr>
          <p:cNvSpPr txBox="1"/>
          <p:nvPr/>
        </p:nvSpPr>
        <p:spPr>
          <a:xfrm>
            <a:off x="1249871" y="841271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בחלון הקטן שנפתח, נגלול אל האות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5AC6AE-98CE-738D-B901-2854C56FA950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AC6CB4-A3A8-D88C-6231-ECAC79ED2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65B6A2E-3E3F-5A55-CD6D-3FC6263F6C2F}"/>
                </a:ext>
              </a:extLst>
            </p:cNvPr>
            <p:cNvSpPr/>
            <p:nvPr/>
          </p:nvSpPr>
          <p:spPr>
            <a:xfrm>
              <a:off x="4027469" y="4564392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DFD3BF-C939-D692-A5DD-840BE7FF334C}"/>
                </a:ext>
              </a:extLst>
            </p:cNvPr>
            <p:cNvSpPr/>
            <p:nvPr/>
          </p:nvSpPr>
          <p:spPr>
            <a:xfrm>
              <a:off x="5044614" y="3713762"/>
              <a:ext cx="1982910" cy="218360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49539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CD4F02-1159-2C29-D3DF-89509E1FA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AD1ACC5-EC0F-0509-FBFB-5E023AB7C1D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182C3-6A31-4643-15D9-4A162223430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נבחר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null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90CA77-0795-FB84-1D2D-5F2012C80A07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CAFFAF3-B43C-4BDE-EA6F-F1019535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B932395-6D5C-751A-0BD4-552BCC58F9A8}"/>
                </a:ext>
              </a:extLst>
            </p:cNvPr>
            <p:cNvSpPr/>
            <p:nvPr/>
          </p:nvSpPr>
          <p:spPr>
            <a:xfrm flipH="1">
              <a:off x="6064987" y="3878766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2EE712-A6A0-A695-D411-0C5DCF415A1B}"/>
                </a:ext>
              </a:extLst>
            </p:cNvPr>
            <p:cNvSpPr/>
            <p:nvPr/>
          </p:nvSpPr>
          <p:spPr>
            <a:xfrm>
              <a:off x="5318060" y="4027471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5F83CBD7-7C29-B3E8-84B1-32769681BB42}"/>
                </a:ext>
              </a:extLst>
            </p:cNvPr>
            <p:cNvSpPr/>
            <p:nvPr/>
          </p:nvSpPr>
          <p:spPr>
            <a:xfrm>
              <a:off x="4798030" y="5987924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199A2D-0FE7-2682-C3E8-9DF7EFE11E85}"/>
                </a:ext>
              </a:extLst>
            </p:cNvPr>
            <p:cNvSpPr/>
            <p:nvPr/>
          </p:nvSpPr>
          <p:spPr>
            <a:xfrm>
              <a:off x="5804901" y="6123787"/>
              <a:ext cx="606173" cy="22319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1522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43AF39-8EE6-FDCF-5B63-AD1DF02F19DB}"/>
              </a:ext>
            </a:extLst>
          </p:cNvPr>
          <p:cNvGrpSpPr/>
          <p:nvPr/>
        </p:nvGrpSpPr>
        <p:grpSpPr>
          <a:xfrm>
            <a:off x="1314719" y="1661993"/>
            <a:ext cx="8759806" cy="5214136"/>
            <a:chOff x="1314719" y="1661993"/>
            <a:chExt cx="8759806" cy="521413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E334B82-71CB-BFBB-94DB-15B46B63C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17" t="5118" r="26264" b="19118"/>
            <a:stretch/>
          </p:blipFill>
          <p:spPr>
            <a:xfrm>
              <a:off x="2117475" y="1661993"/>
              <a:ext cx="6976153" cy="519600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E436B4-9539-D64C-8136-9A08FB8A8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36" t="5054" r="18250" b="18917"/>
            <a:stretch/>
          </p:blipFill>
          <p:spPr>
            <a:xfrm>
              <a:off x="3964667" y="1661994"/>
              <a:ext cx="6109858" cy="521413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73ACB94-D18F-8A8C-FFDA-19E633E3E3F5}"/>
                </a:ext>
              </a:extLst>
            </p:cNvPr>
            <p:cNvSpPr/>
            <p:nvPr/>
          </p:nvSpPr>
          <p:spPr>
            <a:xfrm>
              <a:off x="2277595" y="3097648"/>
              <a:ext cx="1787322" cy="26967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0DAC273-ECAC-262B-0097-F753A000D4CF}"/>
                </a:ext>
              </a:extLst>
            </p:cNvPr>
            <p:cNvSpPr/>
            <p:nvPr/>
          </p:nvSpPr>
          <p:spPr>
            <a:xfrm>
              <a:off x="1314719" y="299134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6EA7648-CF88-1238-230F-E256FC98CBDA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נפתח את קובץ ההתקנה</a:t>
            </a:r>
          </a:p>
        </p:txBody>
      </p:sp>
    </p:spTree>
    <p:extLst>
      <p:ext uri="{BB962C8B-B14F-4D97-AF65-F5344CB8AC3E}">
        <p14:creationId xmlns:p14="http://schemas.microsoft.com/office/powerpoint/2010/main" val="3097377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2FD11-B257-CB61-85CF-0283C6D9C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63F6AC-8260-9959-B98C-D1ACCF510D6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DCB99-E139-19CF-3DEF-103FA53A731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ושוב (הפעם בשורה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Secondary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Browse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764165-17D2-C7E3-C9B8-15609C002C3F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2925C9-17ED-BB92-E75C-B95369FB3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C1F20F-5C17-B362-F9C3-F7F3902A8901}"/>
                </a:ext>
              </a:extLst>
            </p:cNvPr>
            <p:cNvSpPr/>
            <p:nvPr/>
          </p:nvSpPr>
          <p:spPr>
            <a:xfrm>
              <a:off x="8116583" y="3415649"/>
              <a:ext cx="563365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A1403DC6-142F-01A7-2D9C-E753BB0C807E}"/>
                </a:ext>
              </a:extLst>
            </p:cNvPr>
            <p:cNvSpPr/>
            <p:nvPr/>
          </p:nvSpPr>
          <p:spPr>
            <a:xfrm flipH="1">
              <a:off x="8759898" y="3298701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71668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DF8F42-8D9A-0901-6257-C65A2B9F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29B691-F7B0-E8FF-FA5E-CFC475D0F6C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5CE95-BF13-6F83-16DF-6D9602715781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אך הפעם נבחר ב-"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hebrew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(שוב יש ללחוץ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6C261-1CEC-C8A4-2F14-BFE75F2B6A58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B9EB24-6D13-2CBF-1D42-A3481D504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0F56E82-FCCD-9706-F530-24DD4B9B0B6B}"/>
                </a:ext>
              </a:extLst>
            </p:cNvPr>
            <p:cNvSpPr/>
            <p:nvPr/>
          </p:nvSpPr>
          <p:spPr>
            <a:xfrm flipH="1">
              <a:off x="6064987" y="4947277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C62F15-0172-F331-F371-14949A5D1E5C}"/>
                </a:ext>
              </a:extLst>
            </p:cNvPr>
            <p:cNvSpPr/>
            <p:nvPr/>
          </p:nvSpPr>
          <p:spPr>
            <a:xfrm>
              <a:off x="5328334" y="5085708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3FB531F-9DED-9C3E-5711-274E2AA2A194}"/>
                </a:ext>
              </a:extLst>
            </p:cNvPr>
            <p:cNvSpPr/>
            <p:nvPr/>
          </p:nvSpPr>
          <p:spPr>
            <a:xfrm>
              <a:off x="4798030" y="5987924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DFD977-6E63-416B-5F15-3D0E02B63954}"/>
                </a:ext>
              </a:extLst>
            </p:cNvPr>
            <p:cNvSpPr/>
            <p:nvPr/>
          </p:nvSpPr>
          <p:spPr>
            <a:xfrm>
              <a:off x="5815175" y="6144335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134902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351CA0-7523-0E2A-F115-264E5C73D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D459A9-ECF0-7C18-A937-0A33131143B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9D677D-7B83-DDEF-D47B-B86136AF5A2D}"/>
              </a:ext>
            </a:extLst>
          </p:cNvPr>
          <p:cNvGrpSpPr/>
          <p:nvPr/>
        </p:nvGrpSpPr>
        <p:grpSpPr>
          <a:xfrm>
            <a:off x="1249489" y="2031326"/>
            <a:ext cx="9692258" cy="4826673"/>
            <a:chOff x="1249489" y="2031326"/>
            <a:chExt cx="9692258" cy="48266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924BF5-7C8E-3655-9F37-91DF78E1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7"/>
            <a:stretch/>
          </p:blipFill>
          <p:spPr>
            <a:xfrm>
              <a:off x="1249489" y="2031326"/>
              <a:ext cx="9692258" cy="4826673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AC48AB2F-9B64-AFBA-D789-6AAC4DC0C0DC}"/>
                </a:ext>
              </a:extLst>
            </p:cNvPr>
            <p:cNvSpPr/>
            <p:nvPr/>
          </p:nvSpPr>
          <p:spPr>
            <a:xfrm>
              <a:off x="2229491" y="390351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22FAAE-E03D-54FD-8BCF-F36A092C55F9}"/>
                </a:ext>
              </a:extLst>
            </p:cNvPr>
            <p:cNvSpPr/>
            <p:nvPr/>
          </p:nvSpPr>
          <p:spPr>
            <a:xfrm>
              <a:off x="3236363" y="3758473"/>
              <a:ext cx="1171250" cy="77242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75743E-0BCF-B3DD-0380-A7F94B0E8210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מכן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Shortcuts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</p:spTree>
    <p:extLst>
      <p:ext uri="{BB962C8B-B14F-4D97-AF65-F5344CB8AC3E}">
        <p14:creationId xmlns:p14="http://schemas.microsoft.com/office/powerpoint/2010/main" val="959558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7181E4-86D4-99F5-AD00-4DC2DC5F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EA976CE-2DE4-7399-D2DF-AB00AB841AC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6B096C-E9D7-642E-3C26-C12CC4227F9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ליצור קיצור מקשים להחלפת שפה.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C5C552-E909-3444-75C7-CCA2421BB638}"/>
              </a:ext>
            </a:extLst>
          </p:cNvPr>
          <p:cNvGrpSpPr/>
          <p:nvPr/>
        </p:nvGrpSpPr>
        <p:grpSpPr>
          <a:xfrm>
            <a:off x="1249489" y="2031327"/>
            <a:ext cx="9692259" cy="4826674"/>
            <a:chOff x="1249489" y="2031327"/>
            <a:chExt cx="9692259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18D490-84B9-FB5F-4237-8D7859091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9" y="2031327"/>
              <a:ext cx="9692259" cy="4826674"/>
            </a:xfrm>
            <a:prstGeom prst="rect">
              <a:avLst/>
            </a:prstGeom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3341B1E6-B571-756A-4FF9-F89169F66D76}"/>
                </a:ext>
              </a:extLst>
            </p:cNvPr>
            <p:cNvSpPr/>
            <p:nvPr/>
          </p:nvSpPr>
          <p:spPr>
            <a:xfrm flipH="1">
              <a:off x="8910926" y="559454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922158B-9B2D-2FF0-04E9-295E7B663F27}"/>
                </a:ext>
              </a:extLst>
            </p:cNvPr>
            <p:cNvSpPr/>
            <p:nvPr/>
          </p:nvSpPr>
          <p:spPr>
            <a:xfrm>
              <a:off x="8174273" y="5712431"/>
              <a:ext cx="606173" cy="22602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064159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2B150-D58C-F0BB-6302-3BFC021E4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CCF99C5-D467-A1CE-1264-7CAC7171D08D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1CC50-0161-929A-3F31-BD9718414EA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מיד ייפתח חלון קטן שבו נתבקש להקליד את הפקודה ואת קיצור המקשים.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98258-6313-592C-E696-061C5D55B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468"/>
          <a:stretch/>
        </p:blipFill>
        <p:spPr>
          <a:xfrm>
            <a:off x="1249488" y="2031327"/>
            <a:ext cx="9692259" cy="48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54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B93D20-C80C-DEA3-C4B8-63C34D16B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912C74-4A55-5ABE-7D0F-F1ACAC6306F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9C581-28DF-1F70-18D6-BD447AE7B30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בשדה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Function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נקליד את הפקודה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language 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hebrew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CF01E6-A53A-B055-DED5-0ED6C9434A4F}"/>
              </a:ext>
            </a:extLst>
          </p:cNvPr>
          <p:cNvGrpSpPr/>
          <p:nvPr/>
        </p:nvGrpSpPr>
        <p:grpSpPr>
          <a:xfrm>
            <a:off x="1249488" y="2031327"/>
            <a:ext cx="9692259" cy="4826673"/>
            <a:chOff x="1249488" y="2031327"/>
            <a:chExt cx="9692259" cy="4826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4738F1-916B-6F0A-E83D-93F600439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8" y="2031327"/>
              <a:ext cx="9692259" cy="482667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D2AF8E-5F51-7D40-6422-39491DBCA25D}"/>
                </a:ext>
              </a:extLst>
            </p:cNvPr>
            <p:cNvSpPr/>
            <p:nvPr/>
          </p:nvSpPr>
          <p:spPr>
            <a:xfrm>
              <a:off x="5147353" y="4130212"/>
              <a:ext cx="979469" cy="21575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AF8A30CE-EBA4-87A0-7DC2-F145059D7BF0}"/>
                </a:ext>
              </a:extLst>
            </p:cNvPr>
            <p:cNvSpPr/>
            <p:nvPr/>
          </p:nvSpPr>
          <p:spPr>
            <a:xfrm>
              <a:off x="5354692" y="3105438"/>
              <a:ext cx="554805" cy="937517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688521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9F7D3B-F79A-211A-7698-6D731203D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0FE3F4-20ED-E004-02D2-81133BF08EA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10F02E-6D26-5D8B-B6D0-25427B16EB14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הכפתור שמשמאל ל-"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Shortcut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ונבצע את קיצור המקשים שברצוננו להקצות להחלפת שפה (הקיצור המקובל הוא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F12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77986E-F5A4-88A7-CFDD-5ABF446E1729}"/>
              </a:ext>
            </a:extLst>
          </p:cNvPr>
          <p:cNvGrpSpPr/>
          <p:nvPr/>
        </p:nvGrpSpPr>
        <p:grpSpPr>
          <a:xfrm>
            <a:off x="1249487" y="2031327"/>
            <a:ext cx="9692259" cy="4826673"/>
            <a:chOff x="1249487" y="2031327"/>
            <a:chExt cx="9692259" cy="4826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286E52-5BBB-BD90-955D-083812409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7" y="2031327"/>
              <a:ext cx="9692259" cy="482667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AB9988-99FA-9254-CA55-65DD974AEFA0}"/>
                </a:ext>
              </a:extLst>
            </p:cNvPr>
            <p:cNvSpPr/>
            <p:nvPr/>
          </p:nvSpPr>
          <p:spPr>
            <a:xfrm>
              <a:off x="5188448" y="4376791"/>
              <a:ext cx="746589" cy="28767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1B127B31-EF2E-E60B-0C69-F65E3EF9737A}"/>
                </a:ext>
              </a:extLst>
            </p:cNvPr>
            <p:cNvSpPr/>
            <p:nvPr/>
          </p:nvSpPr>
          <p:spPr>
            <a:xfrm flipV="1">
              <a:off x="5308314" y="4733890"/>
              <a:ext cx="554805" cy="909189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226DD7-BA31-F770-E70D-626A79884E49}"/>
              </a:ext>
            </a:extLst>
          </p:cNvPr>
          <p:cNvSpPr txBox="1"/>
          <p:nvPr/>
        </p:nvSpPr>
        <p:spPr>
          <a:xfrm flipH="1">
            <a:off x="9098279" y="2953577"/>
            <a:ext cx="2930763" cy="2246769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במקלדות רבות הלחצן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F12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תפוס ע"י פעולה כגון שמירת מסמך בשם. כדי להפעיל את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F12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נצטרך ללחוץ על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fn+F12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". זה לא קשור ל-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אלא למקלדת ולמחשב.</a:t>
            </a:r>
          </a:p>
        </p:txBody>
      </p:sp>
    </p:spTree>
    <p:extLst>
      <p:ext uri="{BB962C8B-B14F-4D97-AF65-F5344CB8AC3E}">
        <p14:creationId xmlns:p14="http://schemas.microsoft.com/office/powerpoint/2010/main" val="3782320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126349-8DE8-6EF0-B7D4-17E548BEB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71FD28-1809-1ED1-422F-6DA5A561292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22608-CAB1-7341-EE44-4343CDDFFCF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הקיצור...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5E28ED-144F-1BED-641E-2F9BA173F620}"/>
              </a:ext>
            </a:extLst>
          </p:cNvPr>
          <p:cNvGrpSpPr/>
          <p:nvPr/>
        </p:nvGrpSpPr>
        <p:grpSpPr>
          <a:xfrm>
            <a:off x="1249487" y="2031327"/>
            <a:ext cx="9692259" cy="4826673"/>
            <a:chOff x="1249487" y="2031327"/>
            <a:chExt cx="9692259" cy="4826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0555B1-F26F-F24C-02EC-044F766EA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7" y="2031327"/>
              <a:ext cx="9692259" cy="482667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3642C54-9671-C3E0-702E-A01388F0FDF3}"/>
                </a:ext>
              </a:extLst>
            </p:cNvPr>
            <p:cNvSpPr/>
            <p:nvPr/>
          </p:nvSpPr>
          <p:spPr>
            <a:xfrm>
              <a:off x="6246682" y="4683051"/>
              <a:ext cx="602753" cy="20744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BDE3E8E5-7E69-6814-9113-8D25C726A4EB}"/>
                </a:ext>
              </a:extLst>
            </p:cNvPr>
            <p:cNvSpPr/>
            <p:nvPr/>
          </p:nvSpPr>
          <p:spPr>
            <a:xfrm flipV="1">
              <a:off x="6284356" y="5001014"/>
              <a:ext cx="554805" cy="909189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335206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3BEB96-3C90-1E38-3A1B-6118C203D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B7F600D-34DA-E4E1-ACF9-8BDFFD20B7B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09895-7991-A26D-6610-D5E814773D5C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ההגדרות.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B18BC0-BA0B-3E19-0CF5-0EED8A2B1F50}"/>
              </a:ext>
            </a:extLst>
          </p:cNvPr>
          <p:cNvGrpSpPr/>
          <p:nvPr/>
        </p:nvGrpSpPr>
        <p:grpSpPr>
          <a:xfrm>
            <a:off x="1249487" y="2031327"/>
            <a:ext cx="9692260" cy="4826673"/>
            <a:chOff x="1249487" y="2031327"/>
            <a:chExt cx="9692260" cy="482667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109369-47D4-0CF8-0582-75BE50BC9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7" y="2031327"/>
              <a:ext cx="9692260" cy="4826673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C513F153-7EAA-78E8-31B0-5FA0D0F771B9}"/>
                </a:ext>
              </a:extLst>
            </p:cNvPr>
            <p:cNvSpPr/>
            <p:nvPr/>
          </p:nvSpPr>
          <p:spPr>
            <a:xfrm flipH="1">
              <a:off x="9034219" y="6177726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AAA835-444B-D50F-10BE-43A512B2EAAE}"/>
                </a:ext>
              </a:extLst>
            </p:cNvPr>
            <p:cNvSpPr/>
            <p:nvPr/>
          </p:nvSpPr>
          <p:spPr>
            <a:xfrm>
              <a:off x="8297566" y="6295608"/>
              <a:ext cx="606173" cy="23875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188451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AE722F-4035-EF74-7079-EC58D76FE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4C0992-B1B7-4DEE-4038-55D033FF161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6617F0-23C3-FEF4-D824-B3104CA23D12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Control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D1F35A-3F40-B06D-7EB5-A9B7350CA001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5CF1A7-E2DB-462F-1684-DAE9359A4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C9BE3BF9-02AD-CA8C-41D2-E129B0C932F5}"/>
                </a:ext>
              </a:extLst>
            </p:cNvPr>
            <p:cNvSpPr/>
            <p:nvPr/>
          </p:nvSpPr>
          <p:spPr>
            <a:xfrm>
              <a:off x="2201757" y="3908363"/>
              <a:ext cx="94845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AAD2AC-9CDE-2B2B-1476-33C44F620530}"/>
                </a:ext>
              </a:extLst>
            </p:cNvPr>
            <p:cNvSpPr/>
            <p:nvPr/>
          </p:nvSpPr>
          <p:spPr>
            <a:xfrm>
              <a:off x="3201584" y="3768166"/>
              <a:ext cx="1144385" cy="76273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99B5E1-1D13-288A-9774-4E8488B2413D}"/>
              </a:ext>
            </a:extLst>
          </p:cNvPr>
          <p:cNvSpPr txBox="1"/>
          <p:nvPr/>
        </p:nvSpPr>
        <p:spPr>
          <a:xfrm flipH="1">
            <a:off x="9277564" y="2953577"/>
            <a:ext cx="2402157" cy="1015663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שתי ההתאמות הבאות אינן הכרחיות, אך הן מומלצות בחום.</a:t>
            </a:r>
          </a:p>
        </p:txBody>
      </p:sp>
    </p:spTree>
    <p:extLst>
      <p:ext uri="{BB962C8B-B14F-4D97-AF65-F5344CB8AC3E}">
        <p14:creationId xmlns:p14="http://schemas.microsoft.com/office/powerpoint/2010/main" val="150736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CED82-BF12-6CC2-2271-CA1DB7F63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44DAD00-AF4B-ED0E-825E-51992A7E617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C62E1-2F6C-6A61-B3F4-87A73A57AC9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ייתכן שנקבל את האזהרה שבצילום המסך,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More info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069431-0231-21EA-A9D2-8C15E233298B}"/>
              </a:ext>
            </a:extLst>
          </p:cNvPr>
          <p:cNvGrpSpPr/>
          <p:nvPr/>
        </p:nvGrpSpPr>
        <p:grpSpPr>
          <a:xfrm>
            <a:off x="2130175" y="1661994"/>
            <a:ext cx="7931650" cy="5214135"/>
            <a:chOff x="2130175" y="1661994"/>
            <a:chExt cx="7931650" cy="52141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A8F0F4-6597-AC01-6139-6763AC305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602" t="5093" r="18343" b="18877"/>
            <a:stretch/>
          </p:blipFill>
          <p:spPr>
            <a:xfrm>
              <a:off x="2130175" y="1661994"/>
              <a:ext cx="7931650" cy="521413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2BC27E-1095-8B11-4F92-AEC021407D68}"/>
                </a:ext>
              </a:extLst>
            </p:cNvPr>
            <p:cNvSpPr/>
            <p:nvPr/>
          </p:nvSpPr>
          <p:spPr>
            <a:xfrm>
              <a:off x="3764058" y="3077134"/>
              <a:ext cx="828490" cy="31077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73D476B-054B-DAB4-24E7-041A056AB1D7}"/>
                </a:ext>
              </a:extLst>
            </p:cNvPr>
            <p:cNvSpPr/>
            <p:nvPr/>
          </p:nvSpPr>
          <p:spPr>
            <a:xfrm>
              <a:off x="2741183" y="299134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453903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18AD29-E555-C6ED-D009-B23899ED9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56D1757-1ECD-8F95-391C-CA7B7701B39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1370A-6EBF-19A6-B126-64029472101D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ונסמן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את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Scroll below end of document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בכך יתאפשר לנו להמשיך לגלול את המסך גם בסוף המסמך, כך שהשורה האחרונה תופיע בגובה סביר על המסך (ולא בתחתיתו).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D0AC66-FED2-63E0-71BD-CB4A84BBA750}"/>
              </a:ext>
            </a:extLst>
          </p:cNvPr>
          <p:cNvGrpSpPr/>
          <p:nvPr/>
        </p:nvGrpSpPr>
        <p:grpSpPr>
          <a:xfrm>
            <a:off x="1249489" y="2400656"/>
            <a:ext cx="9692640" cy="4457343"/>
            <a:chOff x="1249489" y="2400656"/>
            <a:chExt cx="9692640" cy="44573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665607-33F4-7D4D-458C-53A137ED4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775" b="11472"/>
            <a:stretch/>
          </p:blipFill>
          <p:spPr>
            <a:xfrm>
              <a:off x="1249489" y="2400656"/>
              <a:ext cx="9692640" cy="4457343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2588885-2575-7DAA-8258-5231244ACFF9}"/>
                </a:ext>
              </a:extLst>
            </p:cNvPr>
            <p:cNvSpPr/>
            <p:nvPr/>
          </p:nvSpPr>
          <p:spPr>
            <a:xfrm flipH="1">
              <a:off x="6185045" y="3225131"/>
              <a:ext cx="85584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FE3E92-B636-1EC5-26FF-6A5039BE66FB}"/>
                </a:ext>
              </a:extLst>
            </p:cNvPr>
            <p:cNvSpPr/>
            <p:nvPr/>
          </p:nvSpPr>
          <p:spPr>
            <a:xfrm>
              <a:off x="4547499" y="3336651"/>
              <a:ext cx="1538227" cy="25930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958130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BA24D7-F485-7D6D-B796-C6D7FDFD4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8FA80C5-3BC3-5A06-0705-44A2F68F3F7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EAFC0-B81C-2934-5DC2-1945AC465A1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Look &amp; feel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Document Handling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7EAF11-2A68-12D3-4A97-ECC7798B67DE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93C677-2634-9243-6C86-EAF69960C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80B7826A-B382-626D-58D5-1EBDB33DC8DB}"/>
                </a:ext>
              </a:extLst>
            </p:cNvPr>
            <p:cNvSpPr/>
            <p:nvPr/>
          </p:nvSpPr>
          <p:spPr>
            <a:xfrm>
              <a:off x="2140112" y="3148077"/>
              <a:ext cx="94845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973A3D-ABB1-D7F2-5ACA-3D63932CDB6A}"/>
                </a:ext>
              </a:extLst>
            </p:cNvPr>
            <p:cNvSpPr/>
            <p:nvPr/>
          </p:nvSpPr>
          <p:spPr>
            <a:xfrm>
              <a:off x="3201584" y="2956511"/>
              <a:ext cx="1216304" cy="86547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212010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CFF277-7F28-66D6-8D19-FB966538D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F37988-E760-C8BF-F60B-0B6E5E3EE24B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423F1-A633-3534-0308-E863521D82CA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ושם נסיר את סימון ה-"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מן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Backup 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orginal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file when saving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בכך נמנע מ-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להחזיק את כל מסמך בשני עותקים: אחד כפי שהיה לפני השמירה האחרונה, והאחר כפי שהוא לאחריה.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222494-CEDC-8A02-CEC1-414F4DE2ED87}"/>
              </a:ext>
            </a:extLst>
          </p:cNvPr>
          <p:cNvGrpSpPr/>
          <p:nvPr/>
        </p:nvGrpSpPr>
        <p:grpSpPr>
          <a:xfrm>
            <a:off x="1249489" y="2400654"/>
            <a:ext cx="9692640" cy="4457345"/>
            <a:chOff x="1249489" y="2400654"/>
            <a:chExt cx="9692640" cy="44573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002C7C-3F91-12EB-CF34-FD31D08C5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774" b="11472"/>
            <a:stretch/>
          </p:blipFill>
          <p:spPr>
            <a:xfrm>
              <a:off x="1249489" y="2400654"/>
              <a:ext cx="9692640" cy="4457345"/>
            </a:xfrm>
            <a:prstGeom prst="rect">
              <a:avLst/>
            </a:prstGeom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B3718FBD-899B-7575-8777-1B731EAB235F}"/>
                </a:ext>
              </a:extLst>
            </p:cNvPr>
            <p:cNvSpPr/>
            <p:nvPr/>
          </p:nvSpPr>
          <p:spPr>
            <a:xfrm flipH="1">
              <a:off x="6575463" y="3877001"/>
              <a:ext cx="85584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20B1D7-B705-2650-66F9-21598FF7DCF1}"/>
                </a:ext>
              </a:extLst>
            </p:cNvPr>
            <p:cNvSpPr/>
            <p:nvPr/>
          </p:nvSpPr>
          <p:spPr>
            <a:xfrm>
              <a:off x="4551453" y="3998795"/>
              <a:ext cx="1934966" cy="23415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955997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DC89C-51AB-66CF-D0EE-EB24A4EA3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DC16E25-B8B6-FD10-F2C0-2E275370794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11424-3985-300E-C32D-F98A3F213C05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ההגדרות, ובכך סיימנו את ההתאמות הנוספות. הדבר היחיד שנשאר לנו הוא לבדוק שהכול פועל כראוי.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28D2E-6069-4019-5A3F-5CAF4AB0BD13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25CF10-E1F7-1903-1990-CED9701C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78559373-3453-1435-D802-E2AE3A959A06}"/>
                </a:ext>
              </a:extLst>
            </p:cNvPr>
            <p:cNvSpPr/>
            <p:nvPr/>
          </p:nvSpPr>
          <p:spPr>
            <a:xfrm>
              <a:off x="5948737" y="6157178"/>
              <a:ext cx="99153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AE5BED-500D-2E17-55D4-A7A421D0B915}"/>
                </a:ext>
              </a:extLst>
            </p:cNvPr>
            <p:cNvSpPr/>
            <p:nvPr/>
          </p:nvSpPr>
          <p:spPr>
            <a:xfrm>
              <a:off x="7064665" y="6305883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096822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D60F3-CB69-13F1-09AC-3F8320F7F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600E2A8-4F76-0E7C-191A-E45C4EF59E8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F94B74-CF7C-FD80-C204-BD5C9798C467}"/>
              </a:ext>
            </a:extLst>
          </p:cNvPr>
          <p:cNvGrpSpPr/>
          <p:nvPr/>
        </p:nvGrpSpPr>
        <p:grpSpPr>
          <a:xfrm>
            <a:off x="1249870" y="2400657"/>
            <a:ext cx="9692258" cy="4457343"/>
            <a:chOff x="1249870" y="2400657"/>
            <a:chExt cx="9692258" cy="44573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EE619C-D2D1-1661-E896-CB9EB5C6D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1" b="12721"/>
            <a:stretch/>
          </p:blipFill>
          <p:spPr>
            <a:xfrm>
              <a:off x="1249870" y="2400657"/>
              <a:ext cx="9692258" cy="445734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164254-3372-BE19-8574-65ADC82B5614}"/>
                </a:ext>
              </a:extLst>
            </p:cNvPr>
            <p:cNvSpPr/>
            <p:nvPr/>
          </p:nvSpPr>
          <p:spPr>
            <a:xfrm>
              <a:off x="2533627" y="3481696"/>
              <a:ext cx="615973" cy="2582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82BD66E7-5E3E-F6F3-62A6-A4A636025835}"/>
                </a:ext>
              </a:extLst>
            </p:cNvPr>
            <p:cNvSpPr/>
            <p:nvPr/>
          </p:nvSpPr>
          <p:spPr>
            <a:xfrm>
              <a:off x="1570751" y="336625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BB3705C-5379-E998-F202-E41CDA241629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יופי, סיימנו להגדיר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ועכשיו הגיע הזמן לבדוק שהכול פועל כראוי. נוריד את הקובץ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test.lyx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מכאן: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/>
              </a:rPr>
              <a:t>https://lyx.srayaa.com/install/test.lyx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ונפתח אותו (לחיצה שמאלית כפולה על הקובץ).</a:t>
            </a:r>
          </a:p>
        </p:txBody>
      </p:sp>
    </p:spTree>
    <p:extLst>
      <p:ext uri="{BB962C8B-B14F-4D97-AF65-F5344CB8AC3E}">
        <p14:creationId xmlns:p14="http://schemas.microsoft.com/office/powerpoint/2010/main" val="27404418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5A14A7-C372-A045-DAC9-C462C912D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57928A2-B9F0-EE6C-4851-7024846FD1DF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D55BB-9558-B83B-3155-E2C4B0BF6B69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נראה את הקובץ ב-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(אם נרצה נוכל לערוך אותו), כדי לבדוק שהכול פועל כראוי נלחץ על סמליל העיניים שבצד שמאל למעלה...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A5E6BB-1F26-0BD7-C248-A9816B7B63F0}"/>
              </a:ext>
            </a:extLst>
          </p:cNvPr>
          <p:cNvGrpSpPr/>
          <p:nvPr/>
        </p:nvGrpSpPr>
        <p:grpSpPr>
          <a:xfrm>
            <a:off x="299735" y="2031326"/>
            <a:ext cx="10642394" cy="4826674"/>
            <a:chOff x="299735" y="2031326"/>
            <a:chExt cx="10642394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F54E0A-B262-B464-8D44-7692E194E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68"/>
            <a:stretch/>
          </p:blipFill>
          <p:spPr>
            <a:xfrm>
              <a:off x="1249871" y="2031326"/>
              <a:ext cx="9692258" cy="482667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151CE0-46AA-B3AD-4B43-1E870A619810}"/>
                </a:ext>
              </a:extLst>
            </p:cNvPr>
            <p:cNvSpPr/>
            <p:nvPr/>
          </p:nvSpPr>
          <p:spPr>
            <a:xfrm>
              <a:off x="1262611" y="2622160"/>
              <a:ext cx="253673" cy="2582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2653F697-185D-68F6-44B7-AE2B2C5EF176}"/>
                </a:ext>
              </a:extLst>
            </p:cNvPr>
            <p:cNvSpPr/>
            <p:nvPr/>
          </p:nvSpPr>
          <p:spPr>
            <a:xfrm>
              <a:off x="299735" y="2506715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12359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088FAA-0A58-CE03-9CB3-80F425642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3687240-EB15-81B0-20A1-C0A0F7C3CF7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25176-B7CD-CED7-C782-46BCDABA304F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בתחתית המסך, בצד ימין, נוכל לראות ש-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התחילה לייצא את המסמך לפורמט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PDF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A8C86-14A5-BE29-A8BA-4E731ED67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5" b="6151"/>
          <a:stretch/>
        </p:blipFill>
        <p:spPr>
          <a:xfrm>
            <a:off x="1249871" y="2031326"/>
            <a:ext cx="9692258" cy="3480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B4366D-5709-9354-4DCB-2A33F8E81F8A}"/>
              </a:ext>
            </a:extLst>
          </p:cNvPr>
          <p:cNvSpPr txBox="1"/>
          <p:nvPr/>
        </p:nvSpPr>
        <p:spPr>
          <a:xfrm>
            <a:off x="1249871" y="5511489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algn="r" rtl="1">
              <a:defRPr sz="2400">
                <a:solidFill>
                  <a:srgbClr val="084149"/>
                </a:solidFill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he-IL" dirty="0"/>
              <a:t>פעולה זו עשויה לארוך כמה דקות, שכן בפעם הראשונה </a:t>
            </a:r>
            <a:r>
              <a:rPr lang="en-US" dirty="0"/>
              <a:t>LyX</a:t>
            </a:r>
            <a:r>
              <a:rPr lang="he-IL" dirty="0"/>
              <a:t> מבקשת</a:t>
            </a:r>
            <a:br>
              <a:rPr lang="en-US" dirty="0"/>
            </a:br>
            <a:r>
              <a:rPr lang="he-IL" dirty="0"/>
              <a:t>מ-</a:t>
            </a:r>
            <a:r>
              <a:rPr lang="en-US" dirty="0"/>
              <a:t>MiKTeX</a:t>
            </a:r>
            <a:r>
              <a:rPr lang="he-IL" dirty="0"/>
              <a:t> להתקין את החבילות הדרושות לה.</a:t>
            </a:r>
            <a:endParaRPr lang="en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F3E155-7DD9-84FA-2EC4-B7AB0368115D}"/>
              </a:ext>
            </a:extLst>
          </p:cNvPr>
          <p:cNvSpPr/>
          <p:nvPr/>
        </p:nvSpPr>
        <p:spPr>
          <a:xfrm>
            <a:off x="7981949" y="5257800"/>
            <a:ext cx="479369" cy="260039"/>
          </a:xfrm>
          <a:prstGeom prst="rect">
            <a:avLst/>
          </a:prstGeom>
          <a:noFill/>
          <a:ln w="57150">
            <a:solidFill>
              <a:srgbClr val="8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E280A3C-1019-9903-9746-CEEF528440A2}"/>
              </a:ext>
            </a:extLst>
          </p:cNvPr>
          <p:cNvSpPr/>
          <p:nvPr/>
        </p:nvSpPr>
        <p:spPr>
          <a:xfrm>
            <a:off x="7944230" y="4255821"/>
            <a:ext cx="554805" cy="937517"/>
          </a:xfrm>
          <a:prstGeom prst="downArrow">
            <a:avLst>
              <a:gd name="adj1" fmla="val 50000"/>
              <a:gd name="adj2" fmla="val 79630"/>
            </a:avLst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05166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E79226-54BC-9F39-3D81-85DCF2180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10323F-9179-2468-D15E-2A75571BCF6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D98D3-44DD-D5A7-B0BF-7C11B56CAF76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בסיום הייצוא ייפתח קורא ה-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PDF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המוגדר כברירת המחדל (בתמונה: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Firefox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), ויציג לנו קובץ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PDF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ובו התוכן של הקובץ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test.lyx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0B8F7-6EDE-F49C-5897-7FB6F062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2"/>
          <a:stretch/>
        </p:blipFill>
        <p:spPr>
          <a:xfrm>
            <a:off x="1249871" y="2031326"/>
            <a:ext cx="9686162" cy="4826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F0B436-10D5-88C6-571B-ADFCEBA8B4F9}"/>
              </a:ext>
            </a:extLst>
          </p:cNvPr>
          <p:cNvSpPr txBox="1"/>
          <p:nvPr/>
        </p:nvSpPr>
        <p:spPr>
          <a:xfrm flipH="1">
            <a:off x="8558784" y="3503236"/>
            <a:ext cx="3086210" cy="1323439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אינה שומרת את קובץ ה-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PDF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, כדי לשמור אותו נשתמש באפשרות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Save as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שבקורא ה-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PDF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887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A136D0-14F9-5139-BAA6-CA953CE8C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22D26CE-39A5-540A-AA8F-2B8D552BEF6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מה הלאה?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49461-00B8-45AD-1EFD-C37091E987B9}"/>
              </a:ext>
            </a:extLst>
          </p:cNvPr>
          <p:cNvSpPr txBox="1"/>
          <p:nvPr/>
        </p:nvSpPr>
        <p:spPr>
          <a:xfrm>
            <a:off x="1482600" y="830997"/>
            <a:ext cx="9226800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אז סיימנו להתקין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מה עכשיו?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עכשיו הגיע הזמן להכיר את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המדליך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!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זהו המדריך האגדי שכתב מיכאל קלי עבור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וגם המדריך הזה מבוסס עליו. קריאת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המדליך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וכמה שעות של שימוש בתוכנה, יביאו אתכם למצב שבו הדרך הכי יעילה לכתוב מתמטיקה תהיה ב-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אתם מוזמנים להיעזר גם באתר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עִבְלִיקְס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:</a:t>
            </a:r>
          </a:p>
          <a:p>
            <a:pPr algn="ctr" rtl="1"/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/>
              </a:rPr>
              <a:t>https://lyx.srayaa.com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ct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ct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בהצלחה!</a:t>
            </a:r>
          </a:p>
        </p:txBody>
      </p:sp>
    </p:spTree>
    <p:extLst>
      <p:ext uri="{BB962C8B-B14F-4D97-AF65-F5344CB8AC3E}">
        <p14:creationId xmlns:p14="http://schemas.microsoft.com/office/powerpoint/2010/main" val="3349537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50329C-D8D1-110D-AE97-A247DB852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C70D14B-CB14-7EF6-77AE-D60D9D003FC6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BB0B9-46AD-4F2C-C0F2-3CC993EFE95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Run anyway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F23FF6-0863-88C7-FF83-F78971FE354A}"/>
              </a:ext>
            </a:extLst>
          </p:cNvPr>
          <p:cNvGrpSpPr/>
          <p:nvPr/>
        </p:nvGrpSpPr>
        <p:grpSpPr>
          <a:xfrm>
            <a:off x="2125038" y="1661994"/>
            <a:ext cx="7931650" cy="5214136"/>
            <a:chOff x="2125038" y="1661994"/>
            <a:chExt cx="7931650" cy="52141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46AEB4-3A12-3599-6295-198E38012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74" t="5093" r="18370" b="18877"/>
            <a:stretch/>
          </p:blipFill>
          <p:spPr>
            <a:xfrm>
              <a:off x="2125038" y="1661994"/>
              <a:ext cx="7931650" cy="521413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2FF40C-1EAD-EE49-63C7-6055E62ED207}"/>
                </a:ext>
              </a:extLst>
            </p:cNvPr>
            <p:cNvSpPr/>
            <p:nvPr/>
          </p:nvSpPr>
          <p:spPr>
            <a:xfrm>
              <a:off x="6302491" y="6135243"/>
              <a:ext cx="1105893" cy="39655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0B20315F-3610-9253-0183-732F216DBEDA}"/>
                </a:ext>
              </a:extLst>
            </p:cNvPr>
            <p:cNvSpPr/>
            <p:nvPr/>
          </p:nvSpPr>
          <p:spPr>
            <a:xfrm>
              <a:off x="5268625" y="610442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56821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CAD646-6A14-65FD-C2DC-9E10497AF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9BB8E68-0201-3D58-1795-088C7265A62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CF296D-C8A4-DAA9-6895-FE06683FF5D7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נתחיל את ההתקנה ע"י לחיצה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Next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107AE8-E187-C59C-EF68-48C5C0C5A15D}"/>
              </a:ext>
            </a:extLst>
          </p:cNvPr>
          <p:cNvGrpSpPr/>
          <p:nvPr/>
        </p:nvGrpSpPr>
        <p:grpSpPr>
          <a:xfrm>
            <a:off x="2125039" y="1661995"/>
            <a:ext cx="7931650" cy="5196005"/>
            <a:chOff x="2125039" y="1661995"/>
            <a:chExt cx="7931650" cy="51960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A3B9B1-C116-2D63-032F-638E9EDA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96" t="5102" r="18347" b="19132"/>
            <a:stretch/>
          </p:blipFill>
          <p:spPr>
            <a:xfrm>
              <a:off x="2125039" y="1661995"/>
              <a:ext cx="7931650" cy="519600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41000C-A63C-3C68-3BF8-2430CC9E8975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31247E0-49B1-6214-F3F2-B9B01AB7B7BA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41386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B3B32-3D3C-DF51-09EA-D141D0BB9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E9FAE9E-6DE8-F217-8614-EB9ABE9B14E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B4529-64E8-A4ED-6CF8-78FA34E94FFA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נסכים לתנאי הרישיון ע"י לחיצה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 Agree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F2BB77-4BED-E27F-65E1-E5E255D1785A}"/>
              </a:ext>
            </a:extLst>
          </p:cNvPr>
          <p:cNvGrpSpPr/>
          <p:nvPr/>
        </p:nvGrpSpPr>
        <p:grpSpPr>
          <a:xfrm>
            <a:off x="2115879" y="1661994"/>
            <a:ext cx="7931651" cy="5216583"/>
            <a:chOff x="2115879" y="1661994"/>
            <a:chExt cx="7931651" cy="521658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29A91C8-6BAD-367B-0E9B-E8E12076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47" t="5090" r="18396" b="18844"/>
            <a:stretch/>
          </p:blipFill>
          <p:spPr>
            <a:xfrm>
              <a:off x="2115879" y="1661994"/>
              <a:ext cx="7931651" cy="52165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1CC301-611D-EC41-9743-D42F998BA172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CBC922D-8A71-80A3-6476-FADACBCE66F7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206918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4F85F6-7DA2-DC8B-70DC-76F1C5AA7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77292-A1F1-63C4-9558-5286C84C5BD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5176E-ED38-82EB-F36B-FFFC563C279D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נתקין את התוכנה עבור כלל המשתמשים במחשב ("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Next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 - כי למה לא?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DB76CE-EECC-4460-B728-52D1F4864E5C}"/>
              </a:ext>
            </a:extLst>
          </p:cNvPr>
          <p:cNvGrpSpPr/>
          <p:nvPr/>
        </p:nvGrpSpPr>
        <p:grpSpPr>
          <a:xfrm>
            <a:off x="2119540" y="1661994"/>
            <a:ext cx="7927990" cy="5216584"/>
            <a:chOff x="2119540" y="1661994"/>
            <a:chExt cx="7927990" cy="52165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231224-2517-A51C-1F1F-7D38FBC22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43" t="5004" r="18431" b="18930"/>
            <a:stretch/>
          </p:blipFill>
          <p:spPr>
            <a:xfrm>
              <a:off x="2119540" y="1661994"/>
              <a:ext cx="7927990" cy="521658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36BDDB-C58B-40EC-0275-99D08F3904E7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DBE048D-41CC-A570-12A9-ED90E08E4BEC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732543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8E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2881</TotalTime>
  <Words>1421</Words>
  <Application>Microsoft Office PowerPoint</Application>
  <PresentationFormat>Widescreen</PresentationFormat>
  <Paragraphs>203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Heebo</vt:lpstr>
      <vt:lpstr>Suez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Sraya Ansbacher</dc:creator>
  <cp:lastModifiedBy>Sraya Ansbacher</cp:lastModifiedBy>
  <cp:revision>68</cp:revision>
  <dcterms:created xsi:type="dcterms:W3CDTF">2024-10-16T09:15:49Z</dcterms:created>
  <dcterms:modified xsi:type="dcterms:W3CDTF">2025-04-02T13:58:10Z</dcterms:modified>
</cp:coreProperties>
</file>